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customXml/itemProps1.xml" ContentType="application/vnd.openxmlformats-officedocument.customXmlPropertie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Default Extension="fntdata" ContentType="application/x-fontdata"/>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Default Extension="png" ContentType="image/png"/>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customXml/itemProps2.xml" ContentType="application/vnd.openxmlformats-officedocument.customXmlPropertie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Default Extension="emf" ContentType="image/x-emf"/>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Default Extension="wmf" ContentType="image/x-wmf"/>
  <Default Extension="rels" ContentType="application/vnd.openxmlformats-package.relationships+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Default Extension="jpeg" ContentType="image/jpeg"/>
  <Override PartName="/ppt/slides/slide24.xml" ContentType="application/vnd.openxmlformats-officedocument.presentationml.slide+xml"/>
  <Override PartName="/ppt/slides/slide35.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3"/>
  </p:notesMasterIdLst>
  <p:sldIdLst>
    <p:sldId id="256" r:id="rId2"/>
    <p:sldId id="304" r:id="rId3"/>
    <p:sldId id="313" r:id="rId4"/>
    <p:sldId id="308" r:id="rId5"/>
    <p:sldId id="309" r:id="rId6"/>
    <p:sldId id="297" r:id="rId7"/>
    <p:sldId id="306" r:id="rId8"/>
    <p:sldId id="298" r:id="rId9"/>
    <p:sldId id="358" r:id="rId10"/>
    <p:sldId id="347" r:id="rId11"/>
    <p:sldId id="346" r:id="rId12"/>
    <p:sldId id="334" r:id="rId13"/>
    <p:sldId id="299" r:id="rId14"/>
    <p:sldId id="300" r:id="rId15"/>
    <p:sldId id="307" r:id="rId16"/>
    <p:sldId id="302" r:id="rId17"/>
    <p:sldId id="303" r:id="rId18"/>
    <p:sldId id="310" r:id="rId19"/>
    <p:sldId id="301" r:id="rId20"/>
    <p:sldId id="312" r:id="rId21"/>
    <p:sldId id="348" r:id="rId22"/>
    <p:sldId id="344" r:id="rId23"/>
    <p:sldId id="322" r:id="rId24"/>
    <p:sldId id="325" r:id="rId25"/>
    <p:sldId id="345" r:id="rId26"/>
    <p:sldId id="327" r:id="rId27"/>
    <p:sldId id="330" r:id="rId28"/>
    <p:sldId id="328" r:id="rId29"/>
    <p:sldId id="329" r:id="rId30"/>
    <p:sldId id="333" r:id="rId31"/>
    <p:sldId id="350" r:id="rId32"/>
    <p:sldId id="332" r:id="rId33"/>
    <p:sldId id="349" r:id="rId34"/>
    <p:sldId id="351" r:id="rId35"/>
    <p:sldId id="352" r:id="rId36"/>
    <p:sldId id="353" r:id="rId37"/>
    <p:sldId id="354" r:id="rId38"/>
    <p:sldId id="355" r:id="rId39"/>
    <p:sldId id="356" r:id="rId40"/>
    <p:sldId id="357" r:id="rId41"/>
    <p:sldId id="360" r:id="rId42"/>
  </p:sldIdLst>
  <p:sldSz cx="9144000" cy="6858000" type="screen4x3"/>
  <p:notesSz cx="6858000" cy="9144000"/>
  <p:embeddedFontLst>
    <p:embeddedFont>
      <p:font typeface="Arial Unicode MS" panose="020B0604020202020204" pitchFamily="34" charset="-128"/>
      <p:regular r:id="rId44"/>
    </p:embeddedFont>
    <p:embeddedFont>
      <p:font typeface="Verdana" panose="020B0604030504040204" pitchFamily="34" charset="0"/>
      <p:regular r:id="rId45"/>
      <p:bold r:id="rId46"/>
      <p:italic r:id="rId47"/>
      <p:boldItalic r:id="rId48"/>
    </p:embeddedFont>
  </p:embeddedFontLst>
  <p:defaultTextStyle>
    <a:defPPr>
      <a:defRPr lang="en-GB"/>
    </a:defPPr>
    <a:lvl1pPr algn="l" rtl="0" eaLnBrk="0" fontAlgn="base" hangingPunct="0">
      <a:spcBef>
        <a:spcPct val="0"/>
      </a:spcBef>
      <a:spcAft>
        <a:spcPct val="0"/>
      </a:spcAft>
      <a:defRPr sz="2800" b="1" kern="1200">
        <a:solidFill>
          <a:schemeClr val="bg1"/>
        </a:solidFill>
        <a:latin typeface="Arial" panose="020B0604020202020204" pitchFamily="34" charset="0"/>
        <a:ea typeface="+mn-ea"/>
        <a:cs typeface="+mn-cs"/>
      </a:defRPr>
    </a:lvl1pPr>
    <a:lvl2pPr marL="457200" algn="l" rtl="0" eaLnBrk="0" fontAlgn="base" hangingPunct="0">
      <a:spcBef>
        <a:spcPct val="0"/>
      </a:spcBef>
      <a:spcAft>
        <a:spcPct val="0"/>
      </a:spcAft>
      <a:defRPr sz="2800" b="1" kern="1200">
        <a:solidFill>
          <a:schemeClr val="bg1"/>
        </a:solidFill>
        <a:latin typeface="Arial" panose="020B0604020202020204" pitchFamily="34" charset="0"/>
        <a:ea typeface="+mn-ea"/>
        <a:cs typeface="+mn-cs"/>
      </a:defRPr>
    </a:lvl2pPr>
    <a:lvl3pPr marL="914400" algn="l" rtl="0" eaLnBrk="0" fontAlgn="base" hangingPunct="0">
      <a:spcBef>
        <a:spcPct val="0"/>
      </a:spcBef>
      <a:spcAft>
        <a:spcPct val="0"/>
      </a:spcAft>
      <a:defRPr sz="2800" b="1" kern="1200">
        <a:solidFill>
          <a:schemeClr val="bg1"/>
        </a:solidFill>
        <a:latin typeface="Arial" panose="020B0604020202020204" pitchFamily="34" charset="0"/>
        <a:ea typeface="+mn-ea"/>
        <a:cs typeface="+mn-cs"/>
      </a:defRPr>
    </a:lvl3pPr>
    <a:lvl4pPr marL="1371600" algn="l" rtl="0" eaLnBrk="0" fontAlgn="base" hangingPunct="0">
      <a:spcBef>
        <a:spcPct val="0"/>
      </a:spcBef>
      <a:spcAft>
        <a:spcPct val="0"/>
      </a:spcAft>
      <a:defRPr sz="2800" b="1" kern="1200">
        <a:solidFill>
          <a:schemeClr val="bg1"/>
        </a:solidFill>
        <a:latin typeface="Arial" panose="020B0604020202020204" pitchFamily="34" charset="0"/>
        <a:ea typeface="+mn-ea"/>
        <a:cs typeface="+mn-cs"/>
      </a:defRPr>
    </a:lvl4pPr>
    <a:lvl5pPr marL="1828800" algn="l" rtl="0" eaLnBrk="0" fontAlgn="base" hangingPunct="0">
      <a:spcBef>
        <a:spcPct val="0"/>
      </a:spcBef>
      <a:spcAft>
        <a:spcPct val="0"/>
      </a:spcAft>
      <a:defRPr sz="2800" b="1" kern="1200">
        <a:solidFill>
          <a:schemeClr val="bg1"/>
        </a:solidFill>
        <a:latin typeface="Arial" panose="020B0604020202020204" pitchFamily="34" charset="0"/>
        <a:ea typeface="+mn-ea"/>
        <a:cs typeface="+mn-cs"/>
      </a:defRPr>
    </a:lvl5pPr>
    <a:lvl6pPr marL="2286000" algn="l" defTabSz="914400" rtl="0" eaLnBrk="1" latinLnBrk="0" hangingPunct="1">
      <a:defRPr sz="2800" b="1" kern="1200">
        <a:solidFill>
          <a:schemeClr val="bg1"/>
        </a:solidFill>
        <a:latin typeface="Arial" panose="020B0604020202020204" pitchFamily="34" charset="0"/>
        <a:ea typeface="+mn-ea"/>
        <a:cs typeface="+mn-cs"/>
      </a:defRPr>
    </a:lvl6pPr>
    <a:lvl7pPr marL="2743200" algn="l" defTabSz="914400" rtl="0" eaLnBrk="1" latinLnBrk="0" hangingPunct="1">
      <a:defRPr sz="2800" b="1" kern="1200">
        <a:solidFill>
          <a:schemeClr val="bg1"/>
        </a:solidFill>
        <a:latin typeface="Arial" panose="020B0604020202020204" pitchFamily="34" charset="0"/>
        <a:ea typeface="+mn-ea"/>
        <a:cs typeface="+mn-cs"/>
      </a:defRPr>
    </a:lvl7pPr>
    <a:lvl8pPr marL="3200400" algn="l" defTabSz="914400" rtl="0" eaLnBrk="1" latinLnBrk="0" hangingPunct="1">
      <a:defRPr sz="2800" b="1" kern="1200">
        <a:solidFill>
          <a:schemeClr val="bg1"/>
        </a:solidFill>
        <a:latin typeface="Arial" panose="020B0604020202020204" pitchFamily="34" charset="0"/>
        <a:ea typeface="+mn-ea"/>
        <a:cs typeface="+mn-cs"/>
      </a:defRPr>
    </a:lvl8pPr>
    <a:lvl9pPr marL="3657600" algn="l" defTabSz="914400" rtl="0" eaLnBrk="1" latinLnBrk="0" hangingPunct="1">
      <a:defRPr sz="2800" b="1"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936">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FFFF00"/>
    <a:srgbClr val="FF0066"/>
    <a:srgbClr val="00FF00"/>
    <a:srgbClr val="FF0000"/>
    <a:srgbClr val="33CCCC"/>
    <a:srgbClr val="3EF4F4"/>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35" autoAdjust="0"/>
    <p:restoredTop sz="67828" autoAdjust="0"/>
  </p:normalViewPr>
  <p:slideViewPr>
    <p:cSldViewPr>
      <p:cViewPr varScale="1">
        <p:scale>
          <a:sx n="54" d="100"/>
          <a:sy n="54" d="100"/>
        </p:scale>
        <p:origin x="2382" y="78"/>
      </p:cViewPr>
      <p:guideLst>
        <p:guide orient="horz" pos="3936"/>
        <p:guide pos="5759"/>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viewProps" Target="viewProps.xml"/><Relationship Id="rId55"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customXml" Target="../customXml/item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_rels/viewProps.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solidFill>
                  <a:schemeClr val="tx1"/>
                </a:solidFill>
                <a:latin typeface="Arial Unicode MS" pitchFamily="34" charset="-128"/>
              </a:defRPr>
            </a:lvl1pPr>
          </a:lstStyle>
          <a:p>
            <a:pPr>
              <a:defRPr/>
            </a:pPr>
            <a:endParaRPr lang="en-GB"/>
          </a:p>
        </p:txBody>
      </p:sp>
      <p:sp>
        <p:nvSpPr>
          <p:cNvPr id="92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latin typeface="Arial Unicode MS" pitchFamily="34" charset="-128"/>
              </a:defRPr>
            </a:lvl1pPr>
          </a:lstStyle>
          <a:p>
            <a:pPr>
              <a:defRPr/>
            </a:pPr>
            <a:endParaRPr lang="en-GB"/>
          </a:p>
        </p:txBody>
      </p:sp>
      <p:sp>
        <p:nvSpPr>
          <p:cNvPr id="2052"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chemeClr val="tx1"/>
                </a:solidFill>
                <a:latin typeface="Arial Unicode MS" pitchFamily="34" charset="-128"/>
              </a:defRPr>
            </a:lvl1pPr>
          </a:lstStyle>
          <a:p>
            <a:pPr>
              <a:defRPr/>
            </a:pPr>
            <a:endParaRPr lang="en-GB"/>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solidFill>
                  <a:schemeClr val="tx1"/>
                </a:solidFill>
                <a:latin typeface="Arial Unicode MS" panose="020B0604020202020204" pitchFamily="34" charset="-128"/>
              </a:defRPr>
            </a:lvl1pPr>
          </a:lstStyle>
          <a:p>
            <a:pPr>
              <a:defRPr/>
            </a:pPr>
            <a:fld id="{5A8BD0BD-60AB-4BBA-A4EF-F2160B7D8343}" type="slidenum">
              <a:rPr lang="en-GB" altLang="en-US"/>
              <a:pPr>
                <a:defRPr/>
              </a:pPr>
              <a:t>‹nr.›</a:t>
            </a:fld>
            <a:endParaRPr lang="en-GB" altLang="en-US"/>
          </a:p>
        </p:txBody>
      </p:sp>
    </p:spTree>
    <p:extLst>
      <p:ext uri="{BB962C8B-B14F-4D97-AF65-F5344CB8AC3E}">
        <p14:creationId xmlns:p14="http://schemas.microsoft.com/office/powerpoint/2010/main" val="34889445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cialert.net/fulltext/?doi=rjphyto.2014.16.20&amp;org=10#1116916_ja" TargetMode="External"/><Relationship Id="rId3" Type="http://schemas.openxmlformats.org/officeDocument/2006/relationships/hyperlink" Target="http://scialert.net/fulltext/?doi=rjphyto.2014.16.20&amp;org=10#896812_ja" TargetMode="External"/><Relationship Id="rId7" Type="http://schemas.openxmlformats.org/officeDocument/2006/relationships/hyperlink" Target="http://scialert.net/fulltext/?doi=rjphyto.2014.16.20&amp;org=10#886987_ja"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cialert.net/fulltext/?doi=rjphyto.2014.16.20&amp;org=10#931182_ja" TargetMode="External"/><Relationship Id="rId5" Type="http://schemas.openxmlformats.org/officeDocument/2006/relationships/hyperlink" Target="http://scialert.net/fulltext/?doi=rjphyto.2014.16.20&amp;org=10#887011_ja" TargetMode="External"/><Relationship Id="rId4" Type="http://schemas.openxmlformats.org/officeDocument/2006/relationships/hyperlink" Target="http://scialert.net/fulltext/?doi=rjphyto.2014.16.20&amp;org=10#1102640_ja" TargetMode="External"/><Relationship Id="rId9" Type="http://schemas.openxmlformats.org/officeDocument/2006/relationships/hyperlink" Target="http://scialert.net/fulltext/?doi=rjphyto.2014.16.20&amp;org=10#1102636_j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BA264047-884D-4C46-9461-B0E49A353EB5}" type="slidenum">
              <a:rPr lang="en-GB" altLang="en-US" sz="1200">
                <a:solidFill>
                  <a:schemeClr val="tx1"/>
                </a:solidFill>
                <a:latin typeface="Arial Unicode MS" panose="020B0604020202020204" pitchFamily="34" charset="-128"/>
              </a:rPr>
              <a:pPr/>
              <a:t>1</a:t>
            </a:fld>
            <a:endParaRPr lang="en-GB" altLang="en-US" sz="1200">
              <a:solidFill>
                <a:schemeClr val="tx1"/>
              </a:solidFill>
              <a:latin typeface="Arial Unicode MS" panose="020B0604020202020204" pitchFamily="34" charset="-128"/>
            </a:endParaRPr>
          </a:p>
        </p:txBody>
      </p:sp>
      <p:sp>
        <p:nvSpPr>
          <p:cNvPr id="4099" name="Rectangle 2"/>
          <p:cNvSpPr>
            <a:spLocks noChangeArrowheads="1" noTextEdit="1"/>
          </p:cNvSpPr>
          <p:nvPr>
            <p:ph type="sldImg"/>
          </p:nvPr>
        </p:nvSpPr>
        <p:spPr>
          <a:ln/>
        </p:spPr>
      </p:sp>
      <p:sp>
        <p:nvSpPr>
          <p:cNvPr id="4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NL" altLang="en-US" smtClean="0"/>
          </a:p>
        </p:txBody>
      </p:sp>
    </p:spTree>
    <p:extLst>
      <p:ext uri="{BB962C8B-B14F-4D97-AF65-F5344CB8AC3E}">
        <p14:creationId xmlns:p14="http://schemas.microsoft.com/office/powerpoint/2010/main" val="386253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1473D4B5-03DB-4C51-ADDB-8C474CEAD41E}" type="slidenum">
              <a:rPr lang="en-GB" altLang="en-US" sz="1200">
                <a:solidFill>
                  <a:schemeClr val="tx1"/>
                </a:solidFill>
                <a:latin typeface="Arial Unicode MS" panose="020B0604020202020204" pitchFamily="34" charset="-128"/>
              </a:rPr>
              <a:pPr/>
              <a:t>12</a:t>
            </a:fld>
            <a:endParaRPr lang="en-GB" altLang="en-US" sz="1200">
              <a:solidFill>
                <a:schemeClr val="tx1"/>
              </a:solidFill>
              <a:latin typeface="Arial Unicode MS" panose="020B0604020202020204" pitchFamily="34" charset="-128"/>
            </a:endParaRPr>
          </a:p>
        </p:txBody>
      </p:sp>
      <p:sp>
        <p:nvSpPr>
          <p:cNvPr id="24579" name="Rectangle 2"/>
          <p:cNvSpPr>
            <a:spLocks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These are all sources of technical variation. Compared to the biological variation, the technical variation is small. Most of the variation has a biological origin.</a:t>
            </a:r>
          </a:p>
          <a:p>
            <a:pPr eaLnBrk="1" hangingPunct="1"/>
            <a:r>
              <a:rPr lang="en-GB" altLang="en-US" smtClean="0">
                <a:latin typeface="Arial" panose="020B0604020202020204" pitchFamily="34" charset="0"/>
                <a:cs typeface="Arial" panose="020B0604020202020204" pitchFamily="34" charset="0"/>
              </a:rPr>
              <a:t>What are the sources of biological variation? It can be the micro environment. For example two “identical” plants grown in the greenhouse can already show biological differences, because they did not grow on exactly the same spot. The second source of biological variation comes from stochastic processes. Some processes are regulated by a certain molecule that is present at a very low concentration in the cell. For example transcription factors. When you take a sample exactly at the time when this molecule has its effect, you will measure different metabolite levels than at a timepoint where this molecule did not have an effect. </a:t>
            </a:r>
          </a:p>
          <a:p>
            <a:pPr eaLnBrk="1" hangingPunct="1"/>
            <a:r>
              <a:rPr lang="en-GB" altLang="en-US" smtClean="0">
                <a:latin typeface="Arial" panose="020B0604020202020204" pitchFamily="34" charset="0"/>
                <a:cs typeface="Arial" panose="020B0604020202020204" pitchFamily="34" charset="0"/>
              </a:rPr>
              <a:t>Another source of biological variation is intrinsic regulation. </a:t>
            </a:r>
          </a:p>
        </p:txBody>
      </p:sp>
    </p:spTree>
    <p:extLst>
      <p:ext uri="{BB962C8B-B14F-4D97-AF65-F5344CB8AC3E}">
        <p14:creationId xmlns:p14="http://schemas.microsoft.com/office/powerpoint/2010/main" val="4075101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1CB22CC1-284B-439E-B29F-D4D049988F0C}" type="slidenum">
              <a:rPr lang="en-GB" altLang="en-US" sz="1200">
                <a:solidFill>
                  <a:schemeClr val="tx1"/>
                </a:solidFill>
                <a:latin typeface="Arial Unicode MS" panose="020B0604020202020204" pitchFamily="34" charset="-128"/>
              </a:rPr>
              <a:pPr/>
              <a:t>13</a:t>
            </a:fld>
            <a:endParaRPr lang="en-GB" altLang="en-US" sz="1200">
              <a:solidFill>
                <a:schemeClr val="tx1"/>
              </a:solidFill>
              <a:latin typeface="Arial Unicode MS" panose="020B0604020202020204" pitchFamily="34" charset="-128"/>
            </a:endParaRPr>
          </a:p>
        </p:txBody>
      </p:sp>
      <p:sp>
        <p:nvSpPr>
          <p:cNvPr id="26627" name="Rectangle 2"/>
          <p:cNvSpPr>
            <a:spLocks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cs typeface="Arial" panose="020B0604020202020204" pitchFamily="34" charset="0"/>
              </a:rPr>
              <a:t>Flowscheme:</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You always start out with the biological question</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How do you sample, how much do you sample</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Different techniques to measure the presence of metabolites in your sample. Today we will mainly focus on GC-MS for measuring metabolites</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Processing of the output of these measurements (Doing a measurement is not so difficult and analysis of a single measurement is also not difficult, but if you do a lot of measurements, measuring thousands of metabolites and you want to compare these measurements, the analysis of the data becomes quite difficult. </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Data comparison and visualization of the data, for example with PCA plots.</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After analyzing the data and identifying some compounds that are of interest, you have to go back to your original data to verify that the software did not make any mistakes in all the processing and analysis steps. </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After that you can try to interpret the metabolite data and couple it to metabolic pathways, or integrate it with transcriptomics or proteomics data.</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Arial" panose="020B0604020202020204" pitchFamily="34" charset="0"/>
                <a:cs typeface="Arial" panose="020B0604020202020204" pitchFamily="34" charset="0"/>
              </a:rPr>
              <a:t> </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Arial" panose="020B0604020202020204" pitchFamily="34" charset="0"/>
                <a:cs typeface="Arial" panose="020B0604020202020204" pitchFamily="34" charset="0"/>
              </a:rPr>
              <a:t>So this is a very general scheme about what is involved with doing a metabolomics experiment.</a:t>
            </a:r>
            <a:r>
              <a:rPr lang="en-GB" altLang="en-US" smtClean="0"/>
              <a:t> </a:t>
            </a:r>
          </a:p>
        </p:txBody>
      </p:sp>
    </p:spTree>
    <p:extLst>
      <p:ext uri="{BB962C8B-B14F-4D97-AF65-F5344CB8AC3E}">
        <p14:creationId xmlns:p14="http://schemas.microsoft.com/office/powerpoint/2010/main" val="354898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76595289-1EB0-4714-BE38-14E4B211AC62}" type="slidenum">
              <a:rPr lang="en-GB" altLang="en-US" sz="1200">
                <a:solidFill>
                  <a:schemeClr val="tx1"/>
                </a:solidFill>
                <a:latin typeface="Arial Unicode MS" panose="020B0604020202020204" pitchFamily="34" charset="-128"/>
              </a:rPr>
              <a:pPr/>
              <a:t>14</a:t>
            </a:fld>
            <a:endParaRPr lang="en-GB" altLang="en-US" sz="1200">
              <a:solidFill>
                <a:schemeClr val="tx1"/>
              </a:solidFill>
              <a:latin typeface="Arial Unicode MS" panose="020B0604020202020204" pitchFamily="34" charset="-128"/>
            </a:endParaRPr>
          </a:p>
        </p:txBody>
      </p:sp>
      <p:sp>
        <p:nvSpPr>
          <p:cNvPr id="28675" name="Rectangle 2"/>
          <p:cNvSpPr>
            <a:spLocks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cs typeface="Arial" panose="020B0604020202020204" pitchFamily="34" charset="0"/>
              </a:rPr>
              <a:t>Different analytical techniques used to measure metabolites.</a:t>
            </a:r>
            <a:r>
              <a:rPr lang="en-GB" altLang="en-US" smtClean="0"/>
              <a:t> </a:t>
            </a:r>
          </a:p>
          <a:p>
            <a:pPr eaLnBrk="1" hangingPunct="1"/>
            <a:r>
              <a:rPr lang="en-US" altLang="en-US" smtClean="0">
                <a:latin typeface="Arial" panose="020B0604020202020204" pitchFamily="34" charset="0"/>
                <a:cs typeface="Arial" panose="020B0604020202020204" pitchFamily="34" charset="0"/>
              </a:rPr>
              <a:t>Techniques that are used most are GC-MS and LC-MS</a:t>
            </a:r>
            <a:r>
              <a:rPr lang="en-GB" altLang="en-US" smtClean="0"/>
              <a:t>. NMR is also used often, but it has low sensitivity. Therefore it needs high amounts of sample for its measurement. But when it can measure a compound the resolution is very high, so that it can be used for compound identification. </a:t>
            </a:r>
          </a:p>
          <a:p>
            <a:pPr eaLnBrk="1" hangingPunct="1"/>
            <a:r>
              <a:rPr lang="en-GB" altLang="en-US" smtClean="0"/>
              <a:t>FTIR-MS is not used very often. It has very high resolution, and not much compound is needed, but it is very expensive.</a:t>
            </a:r>
          </a:p>
          <a:p>
            <a:pPr eaLnBrk="1" hangingPunct="1"/>
            <a:endParaRPr lang="en-GB" altLang="en-US" smtClean="0"/>
          </a:p>
          <a:p>
            <a:pPr eaLnBrk="1" hangingPunct="1"/>
            <a:r>
              <a:rPr lang="en-US" altLang="en-US" smtClean="0">
                <a:latin typeface="Arial" panose="020B0604020202020204" pitchFamily="34" charset="0"/>
                <a:cs typeface="Arial" panose="020B0604020202020204" pitchFamily="34" charset="0"/>
              </a:rPr>
              <a:t>GC-MS, LC-MS, and also NMR are not newly developed techniques. They already exist for quite some time. However, 20 years ago people looked specifically at a certain compound or a small group of compounds. Nowadays we want to look at all metabolites at the same time, making things much more complicated. But these days this is possible due to better instruments and the availability of computers and good software.</a:t>
            </a:r>
            <a:endParaRPr lang="en-GB" altLang="en-US" smtClean="0">
              <a:latin typeface="Arial" panose="020B0604020202020204" pitchFamily="34" charset="0"/>
              <a:cs typeface="Arial" panose="020B0604020202020204" pitchFamily="34" charset="0"/>
            </a:endParaRPr>
          </a:p>
          <a:p>
            <a:pPr eaLnBrk="1" hangingPunct="1"/>
            <a:r>
              <a:rPr lang="en-GB" altLang="en-US" smtClean="0"/>
              <a:t> </a:t>
            </a:r>
          </a:p>
        </p:txBody>
      </p:sp>
    </p:spTree>
    <p:extLst>
      <p:ext uri="{BB962C8B-B14F-4D97-AF65-F5344CB8AC3E}">
        <p14:creationId xmlns:p14="http://schemas.microsoft.com/office/powerpoint/2010/main" val="2042450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jdelijke aanduiding voor dia-afbeelding 1"/>
          <p:cNvSpPr>
            <a:spLocks noGrp="1" noRot="1" noChangeAspect="1" noTextEdit="1"/>
          </p:cNvSpPr>
          <p:nvPr>
            <p:ph type="sldImg"/>
          </p:nvPr>
        </p:nvSpPr>
        <p:spPr>
          <a:ln/>
        </p:spPr>
      </p:sp>
      <p:sp>
        <p:nvSpPr>
          <p:cNvPr id="3072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3072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32B67834-DE5E-4E35-898F-284BE2B168DD}" type="slidenum">
              <a:rPr lang="en-GB" altLang="en-US" sz="1200">
                <a:solidFill>
                  <a:schemeClr val="tx1"/>
                </a:solidFill>
                <a:latin typeface="Arial Unicode MS" panose="020B0604020202020204" pitchFamily="34" charset="-128"/>
              </a:rPr>
              <a:pPr/>
              <a:t>15</a:t>
            </a:fld>
            <a:endParaRPr lang="en-GB" altLang="en-US" sz="1200">
              <a:solidFill>
                <a:schemeClr val="tx1"/>
              </a:solidFill>
              <a:latin typeface="Arial Unicode MS" panose="020B0604020202020204" pitchFamily="34" charset="-128"/>
            </a:endParaRPr>
          </a:p>
        </p:txBody>
      </p:sp>
    </p:spTree>
    <p:extLst>
      <p:ext uri="{BB962C8B-B14F-4D97-AF65-F5344CB8AC3E}">
        <p14:creationId xmlns:p14="http://schemas.microsoft.com/office/powerpoint/2010/main" val="1876303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4831C1B2-695E-42A2-9BEF-B76BD44B653F}" type="slidenum">
              <a:rPr lang="en-GB" altLang="en-US" sz="1200">
                <a:solidFill>
                  <a:schemeClr val="tx1"/>
                </a:solidFill>
                <a:latin typeface="Arial Unicode MS" panose="020B0604020202020204" pitchFamily="34" charset="-128"/>
              </a:rPr>
              <a:pPr/>
              <a:t>16</a:t>
            </a:fld>
            <a:endParaRPr lang="en-GB" altLang="en-US" sz="1200">
              <a:solidFill>
                <a:schemeClr val="tx1"/>
              </a:solidFill>
              <a:latin typeface="Arial Unicode MS" panose="020B0604020202020204" pitchFamily="34" charset="-128"/>
            </a:endParaRPr>
          </a:p>
        </p:txBody>
      </p:sp>
      <p:sp>
        <p:nvSpPr>
          <p:cNvPr id="32771" name="Rectangle 2"/>
          <p:cNvSpPr>
            <a:spLocks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Times New Roman" panose="02020603050405020304" pitchFamily="18" charset="0"/>
              </a:rPr>
              <a:t>Explain principle of GC-MS in order to be able to analyse GC-MS metabolomics data. For this it is necessary that you learn something about how the data was generated.</a:t>
            </a:r>
          </a:p>
          <a:p>
            <a:pPr eaLnBrk="1" hangingPunct="1"/>
            <a:endParaRPr lang="en-US" altLang="en-US" smtClean="0">
              <a:latin typeface="Arial" panose="020B0604020202020204" pitchFamily="34" charset="0"/>
              <a:cs typeface="Arial" panose="020B0604020202020204" pitchFamily="34" charset="0"/>
            </a:endParaRPr>
          </a:p>
          <a:p>
            <a:pPr eaLnBrk="1" hangingPunct="1"/>
            <a:r>
              <a:rPr lang="en-US" altLang="en-US" smtClean="0">
                <a:latin typeface="Arial" panose="020B0604020202020204" pitchFamily="34" charset="0"/>
                <a:cs typeface="Arial" panose="020B0604020202020204" pitchFamily="34" charset="0"/>
              </a:rPr>
              <a:t>LC-MS and GC-MS measure metabolites in two steps. In the first step you separate the complex mixture of metabolites in your sample. With Gas Chromatography you separate metabolites in the gas phase, so volatile components. With Liquid chromatography you separate the metabolites in a solvent. During the chromatography step you will separate the metabolites in your complex mixture, As a result you get a chromatogram with retention times that correspond to the time a metabolite came of the column. In the second step you measure by mass spectrometry for each retention time, the m/z values of the components that came of the column. </a:t>
            </a:r>
            <a:endParaRPr lang="en-GB" altLang="en-US" smtClean="0">
              <a:latin typeface="Arial" panose="020B0604020202020204" pitchFamily="34" charset="0"/>
              <a:cs typeface="Arial" panose="020B0604020202020204" pitchFamily="34" charset="0"/>
            </a:endParaRPr>
          </a:p>
          <a:p>
            <a:pPr eaLnBrk="1" hangingPunct="1"/>
            <a:endParaRPr lang="en-GB" altLang="en-US" smtClean="0"/>
          </a:p>
        </p:txBody>
      </p:sp>
    </p:spTree>
    <p:extLst>
      <p:ext uri="{BB962C8B-B14F-4D97-AF65-F5344CB8AC3E}">
        <p14:creationId xmlns:p14="http://schemas.microsoft.com/office/powerpoint/2010/main" val="4199902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528F4FC2-9F61-411E-AC0E-47D47B57AD36}" type="slidenum">
              <a:rPr lang="en-GB" altLang="en-US" sz="1200">
                <a:solidFill>
                  <a:schemeClr val="tx1"/>
                </a:solidFill>
                <a:latin typeface="Arial Unicode MS" panose="020B0604020202020204" pitchFamily="34" charset="-128"/>
              </a:rPr>
              <a:pPr/>
              <a:t>17</a:t>
            </a:fld>
            <a:endParaRPr lang="en-GB" altLang="en-US" sz="1200">
              <a:solidFill>
                <a:schemeClr val="tx1"/>
              </a:solidFill>
              <a:latin typeface="Arial Unicode MS" panose="020B0604020202020204" pitchFamily="34" charset="-128"/>
            </a:endParaRPr>
          </a:p>
        </p:txBody>
      </p:sp>
      <p:sp>
        <p:nvSpPr>
          <p:cNvPr id="34819" name="Rectangle 2"/>
          <p:cNvSpPr>
            <a:spLocks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With GC-MS you measure compounds that are in gas phase. You can measure compounds that are already volatile. For example when you are doing research on the fragrance of flowers, you can just collect the compounds that the flower releases and measure them.</a:t>
            </a:r>
          </a:p>
          <a:p>
            <a:pPr eaLnBrk="1" hangingPunct="1"/>
            <a:r>
              <a:rPr lang="en-GB" altLang="en-US" smtClean="0">
                <a:latin typeface="Arial" panose="020B0604020202020204" pitchFamily="34" charset="0"/>
                <a:cs typeface="Arial" panose="020B0604020202020204" pitchFamily="34" charset="0"/>
              </a:rPr>
              <a:t>However, you can also measure compounds that normally are not volatile, but then you have to make them volatile by a chemical procedure called derivatisation. During this procedure you treat your sample with a certain chemical that will add groups to your metabolite so that it will more easily enter the gas phase. After derivatisation, the sample is loaded on the GC column where the sample is heated. Very volatile components will enter the gas phase first and less volatile compounds will get volatile later. So you obtain a gradient of compounds that will flow through you the column. </a:t>
            </a:r>
          </a:p>
          <a:p>
            <a:pPr eaLnBrk="1" hangingPunct="1"/>
            <a:endParaRPr lang="en-GB" altLang="en-US" smtClean="0">
              <a:latin typeface="Arial" panose="020B0604020202020204" pitchFamily="34" charset="0"/>
              <a:cs typeface="Arial" panose="020B0604020202020204" pitchFamily="34" charset="0"/>
            </a:endParaRPr>
          </a:p>
          <a:p>
            <a:pPr eaLnBrk="1" hangingPunct="1"/>
            <a:r>
              <a:rPr lang="en-GB" altLang="en-US" smtClean="0">
                <a:latin typeface="Arial" panose="020B0604020202020204" pitchFamily="34" charset="0"/>
                <a:cs typeface="Times New Roman" panose="02020603050405020304" pitchFamily="18" charset="0"/>
              </a:rPr>
              <a:t>By doing GC you already make a selection on the type of compounds you are analysing. If you only measure the metabolites that are present in flower fragrance you can find roughly 200 compounds. If you extract metabolites from a tissue and derivatise them you can find  10000-20000 compounds.</a:t>
            </a:r>
            <a:r>
              <a:rPr lang="en-GB" altLang="en-US" smtClean="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60515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3265875E-5CA4-4A08-B51A-626FECFBA253}" type="slidenum">
              <a:rPr lang="en-GB" altLang="en-US" sz="1200">
                <a:solidFill>
                  <a:schemeClr val="tx1"/>
                </a:solidFill>
                <a:latin typeface="Arial Unicode MS" panose="020B0604020202020204" pitchFamily="34" charset="-128"/>
              </a:rPr>
              <a:pPr/>
              <a:t>18</a:t>
            </a:fld>
            <a:endParaRPr lang="en-GB" altLang="en-US" sz="1200">
              <a:solidFill>
                <a:schemeClr val="tx1"/>
              </a:solidFill>
              <a:latin typeface="Arial Unicode MS" panose="020B0604020202020204" pitchFamily="34" charset="-128"/>
            </a:endParaRPr>
          </a:p>
        </p:txBody>
      </p:sp>
      <p:sp>
        <p:nvSpPr>
          <p:cNvPr id="36867" name="Rectangle 2"/>
          <p:cNvSpPr>
            <a:spLocks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After GC you have to send the compounds to the mass spectrometer and measure the m/z value. If you want to measure something with MS, your molecules should be ions. In the GC phase, the molecules are not charged. So the molecules have to go through a process of ionisation. For GC-MS analysis, molecules are usually ionised by Electron Impact Ionisation. </a:t>
            </a:r>
          </a:p>
          <a:p>
            <a:pPr eaLnBrk="1" hangingPunct="1"/>
            <a:r>
              <a:rPr lang="en-GB" altLang="en-US" smtClean="0">
                <a:latin typeface="Arial" panose="020B0604020202020204" pitchFamily="34" charset="0"/>
                <a:cs typeface="Arial" panose="020B0604020202020204" pitchFamily="34" charset="0"/>
              </a:rPr>
              <a:t>Electron Impact ionisation is a hard ionisation method. This is in contrast to Electrospray Ionisation or MALDI, which are soft ionisation methods that are usually used for analysing peptides and proteins, With Electron Impact ionisation you bombard you molecules with an electron beam to give these molecules a charge. However, this bombardment is so strong that very often it will break the molecules into pieces. As a result you will get multiple fragment ions from a single metabolic compound. These fragment ions can have a positive or a negative charge. By doing MS in either the positive or the negative mode, you can measure the m/z values of these ions. In the resulting MS spectrum of this compound you will see a small peak for the complete metabolic compound and multiple peaks for the fragment ions coming from this compound. By combining the molecular masses of these multiple peaks you can identify the molecule.</a:t>
            </a:r>
          </a:p>
          <a:p>
            <a:pPr eaLnBrk="1" hangingPunct="1"/>
            <a:endParaRPr lang="en-GB" altLang="en-US" smtClean="0"/>
          </a:p>
        </p:txBody>
      </p:sp>
    </p:spTree>
    <p:extLst>
      <p:ext uri="{BB962C8B-B14F-4D97-AF65-F5344CB8AC3E}">
        <p14:creationId xmlns:p14="http://schemas.microsoft.com/office/powerpoint/2010/main" val="401374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761048EC-E523-4F0F-94CA-5BFA95F91B15}" type="slidenum">
              <a:rPr lang="en-GB" altLang="en-US" sz="1200">
                <a:solidFill>
                  <a:schemeClr val="tx1"/>
                </a:solidFill>
                <a:latin typeface="Arial Unicode MS" panose="020B0604020202020204" pitchFamily="34" charset="-128"/>
              </a:rPr>
              <a:pPr/>
              <a:t>19</a:t>
            </a:fld>
            <a:endParaRPr lang="en-GB" altLang="en-US" sz="1200">
              <a:solidFill>
                <a:schemeClr val="tx1"/>
              </a:solidFill>
              <a:latin typeface="Arial Unicode MS" panose="020B0604020202020204" pitchFamily="34" charset="-128"/>
            </a:endParaRPr>
          </a:p>
        </p:txBody>
      </p:sp>
      <p:sp>
        <p:nvSpPr>
          <p:cNvPr id="38915" name="Rectangle 2"/>
          <p:cNvSpPr>
            <a:spLocks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By doing GC-MS analysis you will first obtain a chromatogram where peaks represent the amount of molecules coming from the column at a certain retention time. In the chromatogram you can have on the x-axis either a time scale or the MS scan number. At regular retention time points an MS spectrum of compounds in the eluate is made.</a:t>
            </a:r>
          </a:p>
          <a:p>
            <a:pPr eaLnBrk="1" hangingPunct="1"/>
            <a:r>
              <a:rPr lang="en-GB" altLang="en-US" smtClean="0">
                <a:latin typeface="Arial" panose="020B0604020202020204" pitchFamily="34" charset="0"/>
                <a:cs typeface="Arial" panose="020B0604020202020204" pitchFamily="34" charset="0"/>
              </a:rPr>
              <a:t>Thus, after doing GC-MS analysis you will have one chromatogram and multiple MS spectra. </a:t>
            </a:r>
          </a:p>
          <a:p>
            <a:pPr eaLnBrk="1" hangingPunct="1"/>
            <a:r>
              <a:rPr lang="en-GB" altLang="en-US" smtClean="0">
                <a:latin typeface="Arial" panose="020B0604020202020204" pitchFamily="34" charset="0"/>
                <a:cs typeface="Arial" panose="020B0604020202020204" pitchFamily="34" charset="0"/>
              </a:rPr>
              <a:t> </a:t>
            </a:r>
          </a:p>
          <a:p>
            <a:pPr eaLnBrk="1" hangingPunct="1"/>
            <a:r>
              <a:rPr lang="en-GB" altLang="en-US" smtClean="0">
                <a:latin typeface="Arial" panose="020B0604020202020204" pitchFamily="34" charset="0"/>
                <a:cs typeface="Arial" panose="020B0604020202020204" pitchFamily="34" charset="0"/>
              </a:rPr>
              <a:t>The chromatogram is often called the TIC chromatogram. TIC = Total Ion count. TIC is correlated to the peaks in the MS spectrum. If you combine the intensities of all ion masses in the MS spectrum you will obtain a value that corresponds to the peak height in the chromatogram. </a:t>
            </a:r>
          </a:p>
          <a:p>
            <a:pPr eaLnBrk="1" hangingPunct="1"/>
            <a:endParaRPr lang="en-GB" altLang="en-US" smtClean="0">
              <a:latin typeface="Arial" panose="020B0604020202020204" pitchFamily="34" charset="0"/>
              <a:cs typeface="Arial" panose="020B0604020202020204" pitchFamily="34" charset="0"/>
            </a:endParaRPr>
          </a:p>
          <a:p>
            <a:pPr eaLnBrk="1" hangingPunct="1"/>
            <a:r>
              <a:rPr lang="en-GB" altLang="en-US" smtClean="0">
                <a:latin typeface="Arial" panose="020B0604020202020204" pitchFamily="34" charset="0"/>
                <a:cs typeface="Arial" panose="020B0604020202020204" pitchFamily="34" charset="0"/>
              </a:rPr>
              <a:t>When at a certain retention time only one metabolite elutes from the GC column, then all peaks in the MS spectrum are derived from this metabolite. However, usually more than one metabolite elutes from the column. These metabolites are all ionised and analysed by MS at the same time, resulting in an MS spectrum containing multiple fragmentation patterns. Then it is much more difficult to do the analysis, because by looking at this spectrum you don’t know which peaks belong to which molecule. Luckily there is good software that can do the job for you.</a:t>
            </a:r>
          </a:p>
          <a:p>
            <a:pPr eaLnBrk="1" hangingPunct="1"/>
            <a:endParaRPr lang="en-GB" altLang="en-US" smtClean="0">
              <a:latin typeface="Arial" panose="020B0604020202020204" pitchFamily="34" charset="0"/>
              <a:cs typeface="Arial" panose="020B0604020202020204" pitchFamily="34" charset="0"/>
            </a:endParaRPr>
          </a:p>
          <a:p>
            <a:pPr eaLnBrk="1" hangingPunct="1"/>
            <a:r>
              <a:rPr lang="en-GB" altLang="en-US" smtClean="0">
                <a:latin typeface="Arial" panose="020B0604020202020204" pitchFamily="34" charset="0"/>
                <a:cs typeface="Times New Roman" panose="02020603050405020304" pitchFamily="18" charset="0"/>
              </a:rPr>
              <a:t>Thus the peaks in the MS spectrum are the result of fragmentation of the metabolite upon ionisation. In addition, each fragment has a certain isotope distribution, which may result in additional peaks.  </a:t>
            </a:r>
          </a:p>
          <a:p>
            <a:pPr eaLnBrk="1" hangingPunct="1"/>
            <a:endParaRPr lang="en-GB" altLang="en-US" smtClean="0">
              <a:latin typeface="Arial" panose="020B0604020202020204" pitchFamily="34" charset="0"/>
              <a:cs typeface="Arial" panose="020B0604020202020204" pitchFamily="34" charset="0"/>
            </a:endParaRPr>
          </a:p>
          <a:p>
            <a:pPr eaLnBrk="1" hangingPunct="1"/>
            <a:endParaRPr lang="en-GB" altLang="en-US" smtClean="0">
              <a:latin typeface="Arial" panose="020B0604020202020204" pitchFamily="34" charset="0"/>
              <a:cs typeface="Arial" panose="020B0604020202020204" pitchFamily="34" charset="0"/>
            </a:endParaRPr>
          </a:p>
          <a:p>
            <a:pPr eaLnBrk="1" hangingPunct="1"/>
            <a:endParaRPr lang="en-GB" altLang="en-US" smtClean="0"/>
          </a:p>
        </p:txBody>
      </p:sp>
    </p:spTree>
    <p:extLst>
      <p:ext uri="{BB962C8B-B14F-4D97-AF65-F5344CB8AC3E}">
        <p14:creationId xmlns:p14="http://schemas.microsoft.com/office/powerpoint/2010/main" val="343366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10781C46-C361-4BE9-A803-9EF072EB3C8A}" type="slidenum">
              <a:rPr lang="en-GB" altLang="en-US" sz="1200">
                <a:solidFill>
                  <a:schemeClr val="tx1"/>
                </a:solidFill>
                <a:latin typeface="Arial Unicode MS" panose="020B0604020202020204" pitchFamily="34" charset="-128"/>
              </a:rPr>
              <a:pPr/>
              <a:t>20</a:t>
            </a:fld>
            <a:endParaRPr lang="en-GB" altLang="en-US" sz="1200">
              <a:solidFill>
                <a:schemeClr val="tx1"/>
              </a:solidFill>
              <a:latin typeface="Arial Unicode MS" panose="020B0604020202020204" pitchFamily="34" charset="-128"/>
            </a:endParaRPr>
          </a:p>
        </p:txBody>
      </p:sp>
      <p:sp>
        <p:nvSpPr>
          <p:cNvPr id="40963" name="Rectangle 2"/>
          <p:cNvSpPr>
            <a:spLocks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During the ionisation process, molecules are broken into pieces. Therefore, the MS spectrum contains the fragmentation patterns of these molecules. Each molecule gives a specific fragmentation pattern. Therefore you can use this fragmentation pattern to identify the molecule. Like MS/MS with proteins you can find the corresponding metabolite by comparing the fragmentation pattern with a library of fragmentation patterns. </a:t>
            </a:r>
          </a:p>
          <a:p>
            <a:pPr eaLnBrk="1" hangingPunct="1"/>
            <a:endParaRPr lang="en-GB" altLang="en-US" smtClean="0">
              <a:latin typeface="Arial" panose="020B0604020202020204" pitchFamily="34" charset="0"/>
              <a:cs typeface="Arial" panose="020B0604020202020204" pitchFamily="34" charset="0"/>
            </a:endParaRPr>
          </a:p>
          <a:p>
            <a:pPr eaLnBrk="1" hangingPunct="1"/>
            <a:r>
              <a:rPr lang="en-GB" altLang="en-US" smtClean="0">
                <a:latin typeface="Arial" panose="020B0604020202020204" pitchFamily="34" charset="0"/>
                <a:cs typeface="Times New Roman" panose="02020603050405020304" pitchFamily="18" charset="0"/>
              </a:rPr>
              <a:t>By doing GC-MS you can identify your metabolite by combining the retention time with the fragmentation pattern measured by MS. The fragmentation pattern is specific for the molecule only because there is an agreement on how to perform the measurements. Each GC-MS measurement is performed using the same amount of energy for Electron Impact ionisation of the molecules, which is 70 eV. When somebody uses more energy, the Electron beam will result in another breakdown pattern of the molecule. </a:t>
            </a:r>
          </a:p>
          <a:p>
            <a:pPr eaLnBrk="1" hangingPunct="1"/>
            <a:r>
              <a:rPr lang="en-GB" altLang="en-US" smtClean="0">
                <a:latin typeface="Arial" panose="020B0604020202020204" pitchFamily="34" charset="0"/>
                <a:cs typeface="Times New Roman" panose="02020603050405020304" pitchFamily="18" charset="0"/>
              </a:rPr>
              <a:t>Besides the fragmentation pattern also the isotope distribution can give you some information about the identity of the molecule. Remember that each atom has a certain isotope distribution. When molecules get larger, the change of containing one or more isotopes increases. Isotopes differ from each other with ~1 Da. When the charge (z) of the ion is 1, the peaks in the MS spectrum are ~1 Da apart. When the resolution of the MS apparatus is high enough the presence of isotopes in the eluate can be nicely measured.  </a:t>
            </a:r>
          </a:p>
          <a:p>
            <a:pPr eaLnBrk="1" hangingPunct="1"/>
            <a:r>
              <a:rPr lang="en-GB" altLang="en-US" smtClean="0">
                <a:latin typeface="Arial" panose="020B0604020202020204" pitchFamily="34" charset="0"/>
                <a:cs typeface="Times New Roman" panose="02020603050405020304" pitchFamily="18" charset="0"/>
              </a:rPr>
              <a:t>Of course, when the charge of the ion is not 1, the difference between the peaks in the MS spectrum is less than 1. </a:t>
            </a:r>
            <a:endParaRPr lang="en-GB" altLang="en-US" smtClean="0">
              <a:latin typeface="Arial" panose="020B0604020202020204" pitchFamily="34" charset="0"/>
              <a:cs typeface="Arial" panose="020B0604020202020204" pitchFamily="34" charset="0"/>
            </a:endParaRPr>
          </a:p>
          <a:p>
            <a:pPr eaLnBrk="1" hangingPunct="1"/>
            <a:endParaRPr lang="en-GB" altLang="en-US" smtClean="0"/>
          </a:p>
        </p:txBody>
      </p:sp>
    </p:spTree>
    <p:extLst>
      <p:ext uri="{BB962C8B-B14F-4D97-AF65-F5344CB8AC3E}">
        <p14:creationId xmlns:p14="http://schemas.microsoft.com/office/powerpoint/2010/main" val="1125657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064B8BE8-5FAF-469E-817D-B09915C8E182}" type="slidenum">
              <a:rPr lang="en-GB" altLang="en-US" sz="1200">
                <a:solidFill>
                  <a:schemeClr val="tx1"/>
                </a:solidFill>
                <a:latin typeface="Arial Unicode MS" panose="020B0604020202020204" pitchFamily="34" charset="-128"/>
              </a:rPr>
              <a:pPr/>
              <a:t>22</a:t>
            </a:fld>
            <a:endParaRPr lang="en-GB" altLang="en-US" sz="1200">
              <a:solidFill>
                <a:schemeClr val="tx1"/>
              </a:solidFill>
              <a:latin typeface="Arial Unicode MS" panose="020B0604020202020204" pitchFamily="34" charset="-128"/>
            </a:endParaRPr>
          </a:p>
        </p:txBody>
      </p:sp>
      <p:sp>
        <p:nvSpPr>
          <p:cNvPr id="44035" name="Rectangle 2"/>
          <p:cNvSpPr>
            <a:spLocks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cs typeface="Arial" panose="020B0604020202020204" pitchFamily="34" charset="0"/>
              </a:rPr>
              <a:t>Flowscheme:</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You always start out with the biological question</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How do you sample, how much do you sample</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Different techniques to measure the presence of metabolites in your sample. Today we will mainly focus on GC-MS for measuring metabolites</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Processing of the output of these measurements (Doing a measurement is not so difficult and analysis of a single measurement is also not difficult, but if you do a lot of measurements, measuring thousands of metabolites and you want to compare these measurements, the analysis of the data becomes quite difficult. </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Data comparison and visualization of the data, for example with PCA plots.</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After analyzing the data and identifying some compounds that are of interest, you have to go back to your original data to verify that the software did not make any mistakes in all the processing and analysis steps. </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After that you can try to interpret the metabolite data and couple it to metabolic pathways, or integrate it with transcriptomics or proteomics data.</a:t>
            </a:r>
            <a:endParaRPr lang="en-GB"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8950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59BC22FB-6F6A-4070-86C3-9C23322F3A95}" type="slidenum">
              <a:rPr lang="en-GB" altLang="en-US" sz="1200">
                <a:solidFill>
                  <a:schemeClr val="tx1"/>
                </a:solidFill>
                <a:latin typeface="Arial Unicode MS" panose="020B0604020202020204" pitchFamily="34" charset="-128"/>
              </a:rPr>
              <a:pPr/>
              <a:t>3</a:t>
            </a:fld>
            <a:endParaRPr lang="en-GB" altLang="en-US" sz="1200">
              <a:solidFill>
                <a:schemeClr val="tx1"/>
              </a:solidFill>
              <a:latin typeface="Arial Unicode MS" panose="020B0604020202020204" pitchFamily="34" charset="-128"/>
            </a:endParaRPr>
          </a:p>
        </p:txBody>
      </p:sp>
      <p:sp>
        <p:nvSpPr>
          <p:cNvPr id="7171" name="Rectangle 2"/>
          <p:cNvSpPr>
            <a:spLocks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cs typeface="Arial" panose="020B0604020202020204" pitchFamily="34" charset="0"/>
              </a:rPr>
              <a:t>What now is the difficulty with measuring metabolites?   What is the difference between profiling all transcripts, all proteins, and all metabolites?  Think of the extraction procedure.</a:t>
            </a:r>
            <a:endParaRPr lang="en-GB" altLang="en-US" smtClean="0">
              <a:latin typeface="Arial" panose="020B0604020202020204" pitchFamily="34" charset="0"/>
              <a:cs typeface="Arial" panose="020B0604020202020204" pitchFamily="34" charset="0"/>
            </a:endParaRPr>
          </a:p>
          <a:p>
            <a:pPr eaLnBrk="1" hangingPunct="1"/>
            <a:endParaRPr lang="en-GB" altLang="en-US" smtClean="0"/>
          </a:p>
        </p:txBody>
      </p:sp>
    </p:spTree>
    <p:extLst>
      <p:ext uri="{BB962C8B-B14F-4D97-AF65-F5344CB8AC3E}">
        <p14:creationId xmlns:p14="http://schemas.microsoft.com/office/powerpoint/2010/main" val="962756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89A97345-4592-4696-BED8-8A2AC5577D66}" type="slidenum">
              <a:rPr lang="en-GB" altLang="en-US" sz="1200">
                <a:solidFill>
                  <a:schemeClr val="tx1"/>
                </a:solidFill>
                <a:latin typeface="Arial Unicode MS" panose="020B0604020202020204" pitchFamily="34" charset="-128"/>
              </a:rPr>
              <a:pPr/>
              <a:t>23</a:t>
            </a:fld>
            <a:endParaRPr lang="en-GB" altLang="en-US" sz="1200">
              <a:solidFill>
                <a:schemeClr val="tx1"/>
              </a:solidFill>
              <a:latin typeface="Arial Unicode MS" panose="020B0604020202020204" pitchFamily="34" charset="-128"/>
            </a:endParaRPr>
          </a:p>
        </p:txBody>
      </p:sp>
      <p:sp>
        <p:nvSpPr>
          <p:cNvPr id="46083" name="Rectangle 2"/>
          <p:cNvSpPr>
            <a:spLocks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GB" altLang="en-US" sz="1800" b="1" smtClean="0">
                <a:latin typeface="Arial" panose="020B0604020202020204" pitchFamily="34" charset="0"/>
                <a:cs typeface="Arial" panose="020B0604020202020204" pitchFamily="34" charset="0"/>
              </a:rPr>
              <a:t>Mass Accuracy</a:t>
            </a:r>
          </a:p>
          <a:p>
            <a:pPr eaLnBrk="1" hangingPunct="1">
              <a:spcBef>
                <a:spcPct val="50000"/>
              </a:spcBef>
            </a:pPr>
            <a:r>
              <a:rPr lang="en-GB" altLang="en-US" sz="1800" smtClean="0">
                <a:latin typeface="Arial" panose="020B0604020202020204" pitchFamily="34" charset="0"/>
                <a:cs typeface="Arial" panose="020B0604020202020204" pitchFamily="34" charset="0"/>
              </a:rPr>
              <a:t>If you ask the question “what is the molecular weight of a certain molecule” the honest answer should be that you do not know. Due to isotope distributions, there is always a population of molecules that looks like this molecule. When you know the isotope distribution you can calculate the average weight of the molecule. The monoisotopic mass is the molecule that contains only the most abundant isotopes, so carbon 12 and nitrogen 14. When the metabolite is not so large, the monoisotopic mass will give the highest peak in the MS spectrum. Besides the average mass and the monoisotopic mass, there is also the nominal mass. This is just the standard molecular weight of the atom with rounded number, so 12 for Carbon, 14 for Nitrogen and 16 for Oxygen. </a:t>
            </a:r>
          </a:p>
          <a:p>
            <a:pPr eaLnBrk="1" hangingPunct="1"/>
            <a:endParaRPr lang="en-GB" altLang="en-US" smtClean="0"/>
          </a:p>
          <a:p>
            <a:pPr eaLnBrk="1" hangingPunct="1"/>
            <a:r>
              <a:rPr lang="en-GB" altLang="en-US" smtClean="0">
                <a:latin typeface="Arial" panose="020B0604020202020204" pitchFamily="34" charset="0"/>
                <a:cs typeface="Arial" panose="020B0604020202020204" pitchFamily="34" charset="0"/>
              </a:rPr>
              <a:t>It is thus possible that multiple peaks in the MS spectrum all represent a certain molecule. Each peak in the MS spectrum represents one type of molecule with a certain isotope composition and thus a different accurate mass. The nominal mass is the first peak, that is usually the highest one. The average mass is the average of the correct mass of all these peaks. The nominal mass is the same for all peaks, because it is based on the standard rounded numbers taken from the system of elements. </a:t>
            </a:r>
          </a:p>
          <a:p>
            <a:pPr eaLnBrk="1" hangingPunct="1"/>
            <a:endParaRPr lang="en-GB" altLang="en-US" smtClean="0"/>
          </a:p>
        </p:txBody>
      </p:sp>
    </p:spTree>
    <p:extLst>
      <p:ext uri="{BB962C8B-B14F-4D97-AF65-F5344CB8AC3E}">
        <p14:creationId xmlns:p14="http://schemas.microsoft.com/office/powerpoint/2010/main" val="2393322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B6F77BD4-29D6-4C88-8501-8C1E8ADCB9E9}" type="slidenum">
              <a:rPr lang="en-GB" altLang="en-US" sz="1200">
                <a:solidFill>
                  <a:schemeClr val="tx1"/>
                </a:solidFill>
                <a:latin typeface="Arial Unicode MS" panose="020B0604020202020204" pitchFamily="34" charset="-128"/>
              </a:rPr>
              <a:pPr/>
              <a:t>24</a:t>
            </a:fld>
            <a:endParaRPr lang="en-GB" altLang="en-US" sz="1200">
              <a:solidFill>
                <a:schemeClr val="tx1"/>
              </a:solidFill>
              <a:latin typeface="Arial Unicode MS" panose="020B0604020202020204" pitchFamily="34" charset="-128"/>
            </a:endParaRPr>
          </a:p>
        </p:txBody>
      </p:sp>
      <p:sp>
        <p:nvSpPr>
          <p:cNvPr id="48131" name="Rectangle 2"/>
          <p:cNvSpPr>
            <a:spLocks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GB" altLang="en-US" smtClean="0">
                <a:latin typeface="Arial" panose="020B0604020202020204" pitchFamily="34" charset="0"/>
                <a:cs typeface="Arial" panose="020B0604020202020204" pitchFamily="34" charset="0"/>
              </a:rPr>
              <a:t>In order to identify the peaks representing different isotopic compositions, the resolution of the MS apparatus has to be high enough.</a:t>
            </a:r>
            <a:endParaRPr lang="en-GB" altLang="en-US" sz="1800" smtClean="0">
              <a:latin typeface="Verdana" panose="020B0604030504040204" pitchFamily="34" charset="0"/>
            </a:endParaRPr>
          </a:p>
          <a:p>
            <a:pPr eaLnBrk="1" hangingPunct="1">
              <a:spcBef>
                <a:spcPct val="50000"/>
              </a:spcBef>
            </a:pPr>
            <a:r>
              <a:rPr lang="en-GB" altLang="en-US" sz="1800" smtClean="0">
                <a:latin typeface="Verdana" panose="020B0604030504040204" pitchFamily="34" charset="0"/>
              </a:rPr>
              <a:t>Mass resolution is the dimensionless ratio of the mass divided by the mass difference at a 50% valley. Or when there is no valley, the peak width at 50% of the peak hight. </a:t>
            </a:r>
            <a:r>
              <a:rPr lang="en-GB" altLang="en-US" smtClean="0">
                <a:latin typeface="Arial" panose="020B0604020202020204" pitchFamily="34" charset="0"/>
                <a:cs typeface="Arial" panose="020B0604020202020204" pitchFamily="34" charset="0"/>
              </a:rPr>
              <a:t>In this case the resolution was 1085/0.22 = ~5000. </a:t>
            </a:r>
          </a:p>
          <a:p>
            <a:pPr eaLnBrk="1" hangingPunct="1"/>
            <a:endParaRPr lang="en-GB" altLang="en-US" smtClean="0"/>
          </a:p>
          <a:p>
            <a:pPr eaLnBrk="1" hangingPunct="1"/>
            <a:r>
              <a:rPr lang="en-GB" altLang="en-US" smtClean="0">
                <a:latin typeface="Arial" panose="020B0604020202020204" pitchFamily="34" charset="0"/>
                <a:cs typeface="Arial" panose="020B0604020202020204" pitchFamily="34" charset="0"/>
              </a:rPr>
              <a:t>If you do not know the charge of the ion, you can look at the difference between the isotope peaks. When the charge is one, the difference between those peaks is also one, but when the charge is 2 the difference between the peaks is ½=0.5. </a:t>
            </a:r>
          </a:p>
          <a:p>
            <a:pPr eaLnBrk="1" hangingPunct="1"/>
            <a:endParaRPr lang="en-GB" altLang="en-US" smtClean="0"/>
          </a:p>
        </p:txBody>
      </p:sp>
    </p:spTree>
    <p:extLst>
      <p:ext uri="{BB962C8B-B14F-4D97-AF65-F5344CB8AC3E}">
        <p14:creationId xmlns:p14="http://schemas.microsoft.com/office/powerpoint/2010/main" val="2057742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2A59ACA8-12E2-4D16-B46A-AF6F945A92B9}" type="slidenum">
              <a:rPr lang="en-GB" altLang="en-US" sz="1200">
                <a:solidFill>
                  <a:schemeClr val="tx1"/>
                </a:solidFill>
                <a:latin typeface="Arial Unicode MS" panose="020B0604020202020204" pitchFamily="34" charset="-128"/>
              </a:rPr>
              <a:pPr/>
              <a:t>25</a:t>
            </a:fld>
            <a:endParaRPr lang="en-GB" altLang="en-US" sz="1200">
              <a:solidFill>
                <a:schemeClr val="tx1"/>
              </a:solidFill>
              <a:latin typeface="Arial Unicode MS" panose="020B0604020202020204" pitchFamily="34" charset="-128"/>
            </a:endParaRPr>
          </a:p>
        </p:txBody>
      </p:sp>
      <p:sp>
        <p:nvSpPr>
          <p:cNvPr id="50179" name="Rectangle 2"/>
          <p:cNvSpPr>
            <a:spLocks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cs typeface="Arial" panose="020B0604020202020204" pitchFamily="34" charset="0"/>
              </a:rPr>
              <a:t>Flowscheme:</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You always start out with the biological question</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How do you sample, how much do you sample</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Different techniques to measure the presence of metabolites in your sample. Today we will mainly focus on GC-MS for measuring metabolites</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Processing of the output of these measurements (Doing a measurement is not so difficult and analysis of a single measurement is also not difficult, but if you do a lot of measurements, measuring thousands of metabolites and you want to compare these measurements, the analysis of the data becomes quite difficult. </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Data comparison and visualization of the data, for example with PCA plots.</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After analyzing the data and identifying some compounds that are of interest, you have to go back to your original data to verify that the software did not make any mistakes in all the processing and analysis steps. </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System"/>
                <a:cs typeface="Arial" panose="020B0604020202020204" pitchFamily="34" charset="0"/>
              </a:rPr>
              <a:t>·</a:t>
            </a:r>
            <a:r>
              <a:rPr lang="en-US" altLang="en-US" smtClean="0">
                <a:cs typeface="Times New Roman" panose="02020603050405020304" pitchFamily="18" charset="0"/>
              </a:rPr>
              <a:t>        </a:t>
            </a:r>
            <a:r>
              <a:rPr lang="en-US" altLang="en-US" smtClean="0">
                <a:latin typeface="Arial" panose="020B0604020202020204" pitchFamily="34" charset="0"/>
                <a:cs typeface="Arial" panose="020B0604020202020204" pitchFamily="34" charset="0"/>
              </a:rPr>
              <a:t>After that you can try to interpret the metabolite data and couple it to metabolic pathways, or integrate it with transcriptomics or proteomics data.</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Arial" panose="020B0604020202020204" pitchFamily="34" charset="0"/>
                <a:cs typeface="Arial" panose="020B0604020202020204" pitchFamily="34" charset="0"/>
              </a:rPr>
              <a:t> </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Arial" panose="020B0604020202020204" pitchFamily="34" charset="0"/>
                <a:cs typeface="Arial" panose="020B0604020202020204" pitchFamily="34" charset="0"/>
              </a:rPr>
              <a:t>So this is a very general scheme about what is involved with doing a metabolomics experiment.</a:t>
            </a:r>
            <a:r>
              <a:rPr lang="en-GB" altLang="en-US" smtClean="0"/>
              <a:t> </a:t>
            </a:r>
          </a:p>
        </p:txBody>
      </p:sp>
    </p:spTree>
    <p:extLst>
      <p:ext uri="{BB962C8B-B14F-4D97-AF65-F5344CB8AC3E}">
        <p14:creationId xmlns:p14="http://schemas.microsoft.com/office/powerpoint/2010/main" val="112271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A196F886-380E-4F21-B846-CFC9FD7F95F8}" type="slidenum">
              <a:rPr lang="en-GB" altLang="en-US" sz="1200">
                <a:solidFill>
                  <a:schemeClr val="tx1"/>
                </a:solidFill>
                <a:latin typeface="Arial Unicode MS" panose="020B0604020202020204" pitchFamily="34" charset="-128"/>
              </a:rPr>
              <a:pPr/>
              <a:t>26</a:t>
            </a:fld>
            <a:endParaRPr lang="en-GB" altLang="en-US" sz="1200">
              <a:solidFill>
                <a:schemeClr val="tx1"/>
              </a:solidFill>
              <a:latin typeface="Arial Unicode MS" panose="020B0604020202020204" pitchFamily="34" charset="-128"/>
            </a:endParaRPr>
          </a:p>
        </p:txBody>
      </p:sp>
      <p:sp>
        <p:nvSpPr>
          <p:cNvPr id="52227" name="Rectangle 2"/>
          <p:cNvSpPr>
            <a:spLocks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After generating data from GC-MS it is possible to store your data in a big table. In this table you can put in the first column the scan number or the retention time. In the second column the different mass/charge values that you measure and in the third column the intensity value of the peak. This will result in a very large table with thousands of datapoints, because for each scan number you will get al long list of masses derived from fragmentation of the metabolites that eluted at that particular retention time, but there are also peaks derived from the different isotopic compositions of those fragments. </a:t>
            </a:r>
          </a:p>
          <a:p>
            <a:pPr eaLnBrk="1" hangingPunct="1"/>
            <a:r>
              <a:rPr lang="en-GB" altLang="en-US" smtClean="0">
                <a:latin typeface="Arial" panose="020B0604020202020204" pitchFamily="34" charset="0"/>
                <a:cs typeface="Arial" panose="020B0604020202020204" pitchFamily="34" charset="0"/>
              </a:rPr>
              <a:t>When you do a measurement for another sample and also put that data in a table. It is possible to compare these two tables and look at the differences. However, there is a lot of variation between two measurements, so the output is never going to be the same. This makes comparison quite difficult, especially when the tables contain 20.000 datapoints. Fortunately there is dedicated software that can compare datasets. Before you can compare the datasets you first have to normalise and align the two chromatograms. Just like you do with microarrays, removing the technical variation. As a result you can now compare mass peaks derived from the same molecule and not different mass peaks. </a:t>
            </a:r>
          </a:p>
          <a:p>
            <a:pPr eaLnBrk="1" hangingPunct="1"/>
            <a:endParaRPr lang="en-GB" altLang="en-US" smtClean="0"/>
          </a:p>
        </p:txBody>
      </p:sp>
    </p:spTree>
    <p:extLst>
      <p:ext uri="{BB962C8B-B14F-4D97-AF65-F5344CB8AC3E}">
        <p14:creationId xmlns:p14="http://schemas.microsoft.com/office/powerpoint/2010/main" val="3235377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22868F26-2005-4C4B-B7B8-71FF7E3308E3}" type="slidenum">
              <a:rPr lang="en-GB" altLang="en-US" sz="1200">
                <a:solidFill>
                  <a:schemeClr val="tx1"/>
                </a:solidFill>
                <a:latin typeface="Arial Unicode MS" panose="020B0604020202020204" pitchFamily="34" charset="-128"/>
              </a:rPr>
              <a:pPr/>
              <a:t>27</a:t>
            </a:fld>
            <a:endParaRPr lang="en-GB" altLang="en-US" sz="1200">
              <a:solidFill>
                <a:schemeClr val="tx1"/>
              </a:solidFill>
              <a:latin typeface="Arial Unicode MS" panose="020B0604020202020204" pitchFamily="34" charset="-128"/>
            </a:endParaRPr>
          </a:p>
        </p:txBody>
      </p:sp>
      <p:sp>
        <p:nvSpPr>
          <p:cNvPr id="54275" name="Rectangle 2"/>
          <p:cNvSpPr>
            <a:spLocks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f you do a run, you will see that the baseline of your chromatogram is not always at the same position. The baseline represents the background signal present in your measurement. The amount of background can vary between samples, but also between different retention times. </a:t>
            </a:r>
          </a:p>
          <a:p>
            <a:pPr eaLnBrk="1" hangingPunct="1"/>
            <a:r>
              <a:rPr lang="en-GB" altLang="en-US" smtClean="0">
                <a:latin typeface="Arial" panose="020B0604020202020204" pitchFamily="34" charset="0"/>
                <a:cs typeface="Arial" panose="020B0604020202020204" pitchFamily="34" charset="0"/>
              </a:rPr>
              <a:t>Thus before analysing the data, it is necessary to remove the background by doing baseline correction. After baseline correction, it is of course much easier to  identify the metabolites that were measured or to compare two samples. </a:t>
            </a:r>
          </a:p>
        </p:txBody>
      </p:sp>
    </p:spTree>
    <p:extLst>
      <p:ext uri="{BB962C8B-B14F-4D97-AF65-F5344CB8AC3E}">
        <p14:creationId xmlns:p14="http://schemas.microsoft.com/office/powerpoint/2010/main" val="2353557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98E4772B-F881-4B26-BA95-C5568CA4BF75}" type="slidenum">
              <a:rPr lang="en-GB" altLang="en-US" sz="1200">
                <a:solidFill>
                  <a:schemeClr val="tx1"/>
                </a:solidFill>
                <a:latin typeface="Arial Unicode MS" panose="020B0604020202020204" pitchFamily="34" charset="-128"/>
              </a:rPr>
              <a:pPr/>
              <a:t>28</a:t>
            </a:fld>
            <a:endParaRPr lang="en-GB" altLang="en-US" sz="1200">
              <a:solidFill>
                <a:schemeClr val="tx1"/>
              </a:solidFill>
              <a:latin typeface="Arial Unicode MS" panose="020B0604020202020204" pitchFamily="34" charset="-128"/>
            </a:endParaRPr>
          </a:p>
        </p:txBody>
      </p:sp>
      <p:sp>
        <p:nvSpPr>
          <p:cNvPr id="56323" name="Rectangle 1026"/>
          <p:cNvSpPr>
            <a:spLocks noChangeArrowheads="1" noTextEdit="1"/>
          </p:cNvSpPr>
          <p:nvPr>
            <p:ph type="sldImg"/>
          </p:nvPr>
        </p:nvSpPr>
        <p:spPr>
          <a:ln/>
        </p:spPr>
      </p:sp>
      <p:sp>
        <p:nvSpPr>
          <p:cNvPr id="5632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In software packages were you can compare measurements, the first thing that is done is a baseline correction. Then align the samples, so that the same peaks have the same retention time. </a:t>
            </a:r>
          </a:p>
          <a:p>
            <a:pPr eaLnBrk="1" hangingPunct="1"/>
            <a:endParaRPr lang="en-GB" altLang="en-US" smtClean="0"/>
          </a:p>
          <a:p>
            <a:pPr eaLnBrk="1" hangingPunct="1"/>
            <a:r>
              <a:rPr lang="en-GB" altLang="en-US" smtClean="0">
                <a:latin typeface="Arial" panose="020B0604020202020204" pitchFamily="34" charset="0"/>
                <a:cs typeface="Arial" panose="020B0604020202020204" pitchFamily="34" charset="0"/>
              </a:rPr>
              <a:t>Here are the GC-MS results of two different samples. From the chromatogram you can see that the sample are quite alike, but there are some differences. When you zoom in on the boxed peak you find that although both peaks have a comparable MS spectrum, the retention times are not the same. There is a shift in the retention times of the chromatogram. </a:t>
            </a:r>
          </a:p>
          <a:p>
            <a:pPr eaLnBrk="1" hangingPunct="1"/>
            <a:r>
              <a:rPr lang="en-GB" altLang="en-US" smtClean="0">
                <a:latin typeface="Arial" panose="020B0604020202020204" pitchFamily="34" charset="0"/>
                <a:cs typeface="Arial" panose="020B0604020202020204" pitchFamily="34" charset="0"/>
              </a:rPr>
              <a:t>In order to compare the chromatograms of these two samples it is obvious that you have to align the chromatograms. So if you look at this peak it is necessary to shift the upper chromatogram a little bit to the left to align the two peaks. Unfortunately, at another retention time, it might be necessary to shift the upper chromatogram a little bit to the right to align two peaks. So the variation that occurs between two samples is not the same for the whole chromatogram, it is non-linear. Therefore, for each retention time there will be a different amount of correction. If you have a chromatogram with only a few peaks it is simple to do this alignment by hand, but with the large datasets produced by profiling experiments with thousands of peaks it is not possible to do it by hand. Luckily, dedicated software has been developed to do the job for you. This software can locally recognise differences and locally adjust the retention times to align the two chromatograms. </a:t>
            </a:r>
          </a:p>
          <a:p>
            <a:pPr eaLnBrk="1" hangingPunct="1"/>
            <a:endParaRPr lang="en-GB" altLang="en-US" smtClean="0"/>
          </a:p>
        </p:txBody>
      </p:sp>
    </p:spTree>
    <p:extLst>
      <p:ext uri="{BB962C8B-B14F-4D97-AF65-F5344CB8AC3E}">
        <p14:creationId xmlns:p14="http://schemas.microsoft.com/office/powerpoint/2010/main" val="23290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FC9ABD9B-C95B-41D7-8140-FD0C5BE3061E}" type="slidenum">
              <a:rPr lang="en-GB" altLang="en-US" sz="1200">
                <a:solidFill>
                  <a:schemeClr val="tx1"/>
                </a:solidFill>
                <a:latin typeface="Arial Unicode MS" panose="020B0604020202020204" pitchFamily="34" charset="-128"/>
              </a:rPr>
              <a:pPr/>
              <a:t>29</a:t>
            </a:fld>
            <a:endParaRPr lang="en-GB" altLang="en-US" sz="1200">
              <a:solidFill>
                <a:schemeClr val="tx1"/>
              </a:solidFill>
              <a:latin typeface="Arial Unicode MS" panose="020B0604020202020204" pitchFamily="34" charset="-128"/>
            </a:endParaRPr>
          </a:p>
        </p:txBody>
      </p:sp>
      <p:sp>
        <p:nvSpPr>
          <p:cNvPr id="58371" name="Rectangle 2"/>
          <p:cNvSpPr>
            <a:spLocks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When the alignment has been performed it is possible to put the data in a table and compare the two samples. In this table you get for each sample a list of fragments. In this example, you have the table of the fragments that were measured at a certain retention time. Each fragment is represented by a different colour green. Each fragment can have different isotopic compositions, therefore sometimes there are more rows with the same colour green. In sample 1 you measure 4 different fragments and in sample 2 you measure 3 different fragments. Because of the difference in metabolite quantity between sample 1 and sample 2, there will be a difference in peak intensity of the fragment ions. As a consequence it is possible that in one of the samples some of the fragments or isotopic compositions of fragments do not reach intensity levels that are above background. In that case you will find one fragment in the first sample, but not in the second sample, or the other way around. </a:t>
            </a:r>
          </a:p>
          <a:p>
            <a:pPr eaLnBrk="1" hangingPunct="1"/>
            <a:r>
              <a:rPr lang="en-GB" altLang="en-US" smtClean="0">
                <a:latin typeface="Arial" panose="020B0604020202020204" pitchFamily="34" charset="0"/>
                <a:cs typeface="Arial" panose="020B0604020202020204" pitchFamily="34" charset="0"/>
              </a:rPr>
              <a:t>Now the problem is that if you put all the measured masses below each other in a table it is not possible to directly compare the masses that were measured in sample 1 with the masses that were measured in sample 2. You first have to shift the rows of the table to align the fragments. </a:t>
            </a:r>
          </a:p>
        </p:txBody>
      </p:sp>
    </p:spTree>
    <p:extLst>
      <p:ext uri="{BB962C8B-B14F-4D97-AF65-F5344CB8AC3E}">
        <p14:creationId xmlns:p14="http://schemas.microsoft.com/office/powerpoint/2010/main" val="2898566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B3EF1180-1FA6-4019-BDEC-CD69B5E48E58}" type="slidenum">
              <a:rPr lang="en-GB" altLang="en-US" sz="1200">
                <a:solidFill>
                  <a:schemeClr val="tx1"/>
                </a:solidFill>
                <a:latin typeface="Arial Unicode MS" panose="020B0604020202020204" pitchFamily="34" charset="-128"/>
              </a:rPr>
              <a:pPr/>
              <a:t>30</a:t>
            </a:fld>
            <a:endParaRPr lang="en-GB" altLang="en-US" sz="1200">
              <a:solidFill>
                <a:schemeClr val="tx1"/>
              </a:solidFill>
              <a:latin typeface="Arial Unicode MS" panose="020B0604020202020204" pitchFamily="34" charset="-128"/>
            </a:endParaRPr>
          </a:p>
        </p:txBody>
      </p:sp>
      <p:sp>
        <p:nvSpPr>
          <p:cNvPr id="60419" name="Rectangle 2"/>
          <p:cNvSpPr>
            <a:spLocks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Besides this problem, there is also another problem. Because there can be different isotopic forms of fragments it is possible that all isotopes of a certain compound do not come of the GC column at the same retention time. When the alignment of two chromatograms is not completely perfect, it is also possible that some fragments or isotope forms are assigned to a different retention time. </a:t>
            </a:r>
          </a:p>
          <a:p>
            <a:pPr eaLnBrk="1" hangingPunct="1"/>
            <a:endParaRPr lang="en-GB" altLang="en-US" smtClean="0"/>
          </a:p>
          <a:p>
            <a:pPr eaLnBrk="1" hangingPunct="1"/>
            <a:r>
              <a:rPr lang="en-GB" altLang="en-US" smtClean="0">
                <a:latin typeface="Arial" panose="020B0604020202020204" pitchFamily="34" charset="0"/>
                <a:cs typeface="Arial" panose="020B0604020202020204" pitchFamily="34" charset="0"/>
              </a:rPr>
              <a:t>Thus in conclusion, it is very difficult to compare data in a table form.</a:t>
            </a:r>
            <a:r>
              <a:rPr lang="en-GB" altLang="en-US" smtClean="0"/>
              <a:t> In the exercise you will see that once you have the table nicely ordered that it will give the same results as with analysing by PCA. However, manual analysis takes a lot longer, especially if you have very large datasets.</a:t>
            </a:r>
          </a:p>
          <a:p>
            <a:pPr eaLnBrk="1" hangingPunct="1"/>
            <a:endParaRPr lang="en-GB" altLang="en-US" smtClean="0"/>
          </a:p>
        </p:txBody>
      </p:sp>
    </p:spTree>
    <p:extLst>
      <p:ext uri="{BB962C8B-B14F-4D97-AF65-F5344CB8AC3E}">
        <p14:creationId xmlns:p14="http://schemas.microsoft.com/office/powerpoint/2010/main" val="1794323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75132D8B-59FE-42EC-9802-186265132ED0}" type="slidenum">
              <a:rPr lang="en-GB" altLang="en-US" sz="1200">
                <a:solidFill>
                  <a:schemeClr val="tx1"/>
                </a:solidFill>
                <a:latin typeface="Arial Unicode MS" panose="020B0604020202020204" pitchFamily="34" charset="-128"/>
              </a:rPr>
              <a:pPr/>
              <a:t>31</a:t>
            </a:fld>
            <a:endParaRPr lang="en-GB" altLang="en-US" sz="1200">
              <a:solidFill>
                <a:schemeClr val="tx1"/>
              </a:solidFill>
              <a:latin typeface="Arial Unicode MS" panose="020B0604020202020204" pitchFamily="34" charset="-128"/>
            </a:endParaRPr>
          </a:p>
        </p:txBody>
      </p:sp>
      <p:sp>
        <p:nvSpPr>
          <p:cNvPr id="62467" name="Rectangle 2"/>
          <p:cNvSpPr>
            <a:spLocks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Times New Roman" panose="02020603050405020304" pitchFamily="18" charset="0"/>
              </a:rPr>
              <a:t>The AMDIS program is freely available American software, which can be used for GC-MS analysis. Originally, the reference library that came with the program contained compounds that can be used for chemical warfare. Nowadays the program also has a reference library containing more innocent biological molecules.</a:t>
            </a:r>
            <a:r>
              <a:rPr lang="en-GB" altLang="en-US" smtClean="0">
                <a:latin typeface="Arial" panose="020B0604020202020204" pitchFamily="34" charset="0"/>
                <a:cs typeface="Arial" panose="020B0604020202020204" pitchFamily="34" charset="0"/>
              </a:rPr>
              <a:t> </a:t>
            </a:r>
          </a:p>
          <a:p>
            <a:pPr eaLnBrk="1" hangingPunct="1"/>
            <a:endParaRPr lang="en-GB" altLang="en-US" smtClean="0">
              <a:latin typeface="Arial" panose="020B0604020202020204" pitchFamily="34" charset="0"/>
              <a:cs typeface="Arial" panose="020B0604020202020204" pitchFamily="34" charset="0"/>
            </a:endParaRPr>
          </a:p>
          <a:p>
            <a:pPr eaLnBrk="1" hangingPunct="1"/>
            <a:r>
              <a:rPr lang="en-GB" altLang="en-US" smtClean="0">
                <a:latin typeface="Arial" panose="020B0604020202020204" pitchFamily="34" charset="0"/>
                <a:cs typeface="Arial" panose="020B0604020202020204" pitchFamily="34" charset="0"/>
              </a:rPr>
              <a:t>Here is a comparison of a fragmentation pattern with a library of known compounds. In red you see the measured fragmentation pattern at a certain retention time. This fragmentation pattern is compared in silico with the fragmentation patterns of the compounds in the library. You will then get the probability that tells you how likely it is that the unknown compound is identical to the compound from the library.</a:t>
            </a:r>
          </a:p>
          <a:p>
            <a:pPr eaLnBrk="1" hangingPunct="1"/>
            <a:r>
              <a:rPr lang="en-GB" altLang="en-US" smtClean="0">
                <a:latin typeface="Arial" panose="020B0604020202020204" pitchFamily="34" charset="0"/>
                <a:cs typeface="Arial" panose="020B0604020202020204" pitchFamily="34" charset="0"/>
              </a:rPr>
              <a:t>It is difficult to get an exact match. Often some fragment peaks are not present in the MS spectrum. This can be due to the fact that these fragments were not ionised easily and thus could not be detected above background levels. Furthermore, because of the complexity of the metabolome, libraries are by far not complete. It is very well possible that the measured compound is not known yet and thus is not present in the library. However, the presence of a compound in the library is not always enough for identification of the compound. For example, you can have stereo-isomers, that of course give the same fragmentation pattern, so you cannot distinguish between the isomeric structures. For this you need other methods for identification, like NMR.</a:t>
            </a:r>
            <a:r>
              <a:rPr lang="en-GB" altLang="en-US" smtClean="0"/>
              <a:t> </a:t>
            </a:r>
          </a:p>
          <a:p>
            <a:pPr eaLnBrk="1" hangingPunct="1"/>
            <a:r>
              <a:rPr lang="en-GB" altLang="en-US" smtClean="0"/>
              <a:t>Furthermore, you are dependent on the contents of the library. If the compound is not in the library, you can not find it.</a:t>
            </a:r>
          </a:p>
        </p:txBody>
      </p:sp>
    </p:spTree>
    <p:extLst>
      <p:ext uri="{BB962C8B-B14F-4D97-AF65-F5344CB8AC3E}">
        <p14:creationId xmlns:p14="http://schemas.microsoft.com/office/powerpoint/2010/main" val="1855376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3A92EACF-8E7A-4B0F-984C-57C5623471F3}" type="slidenum">
              <a:rPr lang="en-GB" altLang="en-US" sz="1200">
                <a:solidFill>
                  <a:schemeClr val="tx1"/>
                </a:solidFill>
                <a:latin typeface="Arial Unicode MS" panose="020B0604020202020204" pitchFamily="34" charset="-128"/>
              </a:rPr>
              <a:pPr/>
              <a:t>32</a:t>
            </a:fld>
            <a:endParaRPr lang="en-GB" altLang="en-US" sz="1200">
              <a:solidFill>
                <a:schemeClr val="tx1"/>
              </a:solidFill>
              <a:latin typeface="Arial Unicode MS" panose="020B0604020202020204" pitchFamily="34" charset="-128"/>
            </a:endParaRPr>
          </a:p>
        </p:txBody>
      </p:sp>
      <p:sp>
        <p:nvSpPr>
          <p:cNvPr id="64515" name="Rectangle 2"/>
          <p:cNvSpPr>
            <a:spLocks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For GC-MS, you generate fragments of the metabolites during Electron Impact ionisation. Resulting in a specific fragmentation pattern that can be used to identify the molecule. A metabolite never comes off the GC column at only a single retention time, therefore the fragments generated from this metabolite will be present in multiple scan, and because the belong to the same metabolite they will go up and down in intensity in the same way. The software looks at the intensity of all MS peaks and groups those peaks that are going up and down in the same way. If you click at a certain retention time, the software will give you the mass peaks that have their maximum at the maximum of the peak in the TIC chromatogram.</a:t>
            </a:r>
            <a:r>
              <a:rPr lang="en-GB" altLang="en-US" smtClean="0"/>
              <a:t> </a:t>
            </a:r>
          </a:p>
          <a:p>
            <a:pPr eaLnBrk="1" hangingPunct="1"/>
            <a:endParaRPr lang="en-GB" altLang="en-US" smtClean="0"/>
          </a:p>
          <a:p>
            <a:pPr eaLnBrk="1" hangingPunct="1"/>
            <a:r>
              <a:rPr lang="en-GB" altLang="en-US" b="1" smtClean="0">
                <a:latin typeface="Arial" panose="020B0604020202020204" pitchFamily="34" charset="0"/>
                <a:cs typeface="Arial" panose="020B0604020202020204" pitchFamily="34" charset="0"/>
              </a:rPr>
              <a:t>Question: how can the software find out which fragments belong to the same metabolite. </a:t>
            </a:r>
          </a:p>
          <a:p>
            <a:pPr eaLnBrk="1" hangingPunct="1"/>
            <a:r>
              <a:rPr lang="en-GB" altLang="en-US" smtClean="0">
                <a:latin typeface="Arial" panose="020B0604020202020204" pitchFamily="34" charset="0"/>
                <a:cs typeface="Times New Roman" panose="02020603050405020304" pitchFamily="18" charset="0"/>
              </a:rPr>
              <a:t>The MS spectrum contains fragmentation patterns of multiple compounds. How does the software find out which peaks belong to which fragmentation pattern? Usually a compound elutes over a range of retention times. By comparing the peaks in the MS spectra at all these retention times, you can find a set of peaks that go up and down in intensity in the same way. These peaks probably belong to the same metabolite.</a:t>
            </a:r>
            <a:r>
              <a:rPr lang="en-GB" altLang="en-US" smtClean="0">
                <a:latin typeface="Arial" panose="020B0604020202020204" pitchFamily="34" charset="0"/>
                <a:cs typeface="Arial" panose="020B0604020202020204" pitchFamily="34" charset="0"/>
              </a:rPr>
              <a:t> When two peaks are overlapping, the software can still detect which fragments belong together. Because all these subfragments reach a peak in their intensity value at the same time. </a:t>
            </a:r>
          </a:p>
          <a:p>
            <a:pPr eaLnBrk="1" hangingPunct="1"/>
            <a:endParaRPr lang="en-GB" altLang="en-US" smtClean="0"/>
          </a:p>
          <a:p>
            <a:pPr eaLnBrk="1" hangingPunct="1"/>
            <a:r>
              <a:rPr lang="en-GB" altLang="en-US" b="1" smtClean="0">
                <a:latin typeface="Arial" panose="020B0604020202020204" pitchFamily="34" charset="0"/>
                <a:cs typeface="Arial" panose="020B0604020202020204" pitchFamily="34" charset="0"/>
              </a:rPr>
              <a:t>Exercise: </a:t>
            </a:r>
            <a:r>
              <a:rPr lang="en-GB" altLang="en-US" smtClean="0">
                <a:latin typeface="Arial" panose="020B0604020202020204" pitchFamily="34" charset="0"/>
                <a:cs typeface="Arial" panose="020B0604020202020204" pitchFamily="34" charset="0"/>
              </a:rPr>
              <a:t>Select some peaks in AMDIS. Select some peaks (no more than 64 scans) for manual deconvolution. Press deconvolution button. Then press copy in the window you obtain. This will copy the selected scan region to the deconvolution window. Then you can select a peak and determine which compound has a high probability of being the measured compound. </a:t>
            </a:r>
          </a:p>
          <a:p>
            <a:pPr eaLnBrk="1" hangingPunct="1"/>
            <a:endParaRPr lang="en-GB" altLang="en-US" smtClean="0"/>
          </a:p>
        </p:txBody>
      </p:sp>
    </p:spTree>
    <p:extLst>
      <p:ext uri="{BB962C8B-B14F-4D97-AF65-F5344CB8AC3E}">
        <p14:creationId xmlns:p14="http://schemas.microsoft.com/office/powerpoint/2010/main" val="1150241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60CD940B-5444-4EDC-ABD0-FD66947BB6CB}" type="slidenum">
              <a:rPr lang="en-GB" altLang="en-US" sz="1200">
                <a:solidFill>
                  <a:schemeClr val="tx1"/>
                </a:solidFill>
                <a:latin typeface="Arial Unicode MS" panose="020B0604020202020204" pitchFamily="34" charset="-128"/>
              </a:rPr>
              <a:pPr/>
              <a:t>4</a:t>
            </a:fld>
            <a:endParaRPr lang="en-GB" altLang="en-US" sz="1200">
              <a:solidFill>
                <a:schemeClr val="tx1"/>
              </a:solidFill>
              <a:latin typeface="Arial Unicode MS" panose="020B0604020202020204" pitchFamily="34" charset="-128"/>
            </a:endParaRPr>
          </a:p>
        </p:txBody>
      </p:sp>
      <p:sp>
        <p:nvSpPr>
          <p:cNvPr id="9219" name="Rectangle 2"/>
          <p:cNvSpPr>
            <a:spLocks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cs typeface="Arial" panose="020B0604020202020204" pitchFamily="34" charset="0"/>
              </a:rPr>
              <a:t>RNA molecules are made out of 4 different building blocks and therefore will be structurally and chemically quite similar, therefore you can use 1 extraction method to isolate all RNA molecules. Proteins are made with 20 different building blocks + all their post-translational modification, which means that they are structurally and chemically much more different. With proteins you already have to use different isolation techniques in order to isolate for example membrane proteins, cytoplasmic proteins or very basic or acidic proteins. So if you want to measure all proteins, you have to combine different isolation methods and different separation and measuring techniques.  </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Arial" panose="020B0604020202020204" pitchFamily="34" charset="0"/>
                <a:cs typeface="Arial" panose="020B0604020202020204" pitchFamily="34" charset="0"/>
              </a:rPr>
              <a:t>The building blocks of metabolites are highly variable. Metabolites can consist of or contain lipids, sugars, they can be water soluble or lipophilc. Because metabolites are chemically so diverse, you can choose from a large range of isolation methods and different separation and measuring techniques. As a result you will only get a selection of metabolites. Thus like proteomics, metabolomics only exists on paper. Each metabolic profiling experiment only gives you a selection of metabolites. </a:t>
            </a:r>
            <a:endParaRPr lang="en-GB" altLang="en-US" smtClean="0">
              <a:latin typeface="Arial" panose="020B0604020202020204" pitchFamily="34" charset="0"/>
              <a:cs typeface="Arial" panose="020B0604020202020204" pitchFamily="34" charset="0"/>
            </a:endParaRPr>
          </a:p>
          <a:p>
            <a:pPr eaLnBrk="1" hangingPunct="1"/>
            <a:endParaRPr lang="en-GB" altLang="en-US" smtClean="0"/>
          </a:p>
        </p:txBody>
      </p:sp>
    </p:spTree>
    <p:extLst>
      <p:ext uri="{BB962C8B-B14F-4D97-AF65-F5344CB8AC3E}">
        <p14:creationId xmlns:p14="http://schemas.microsoft.com/office/powerpoint/2010/main" val="1344376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8CD2E47F-16A3-4C5F-8642-1331DD2A7B6A}" type="slidenum">
              <a:rPr lang="en-GB" altLang="en-US" sz="1200">
                <a:solidFill>
                  <a:schemeClr val="tx1"/>
                </a:solidFill>
                <a:latin typeface="Arial Unicode MS" panose="020B0604020202020204" pitchFamily="34" charset="-128"/>
              </a:rPr>
              <a:pPr/>
              <a:t>34</a:t>
            </a:fld>
            <a:endParaRPr lang="en-GB" altLang="en-US" sz="1200">
              <a:solidFill>
                <a:schemeClr val="tx1"/>
              </a:solidFill>
              <a:latin typeface="Arial Unicode MS" panose="020B0604020202020204" pitchFamily="34" charset="-128"/>
            </a:endParaRPr>
          </a:p>
        </p:txBody>
      </p:sp>
      <p:sp>
        <p:nvSpPr>
          <p:cNvPr id="67587" name="Rectangle 2"/>
          <p:cNvSpPr>
            <a:spLocks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These are examples of different metabolite databases that can be used as reference library for the identification of components. </a:t>
            </a:r>
          </a:p>
          <a:p>
            <a:pPr eaLnBrk="1" hangingPunct="1"/>
            <a:r>
              <a:rPr lang="en-GB" altLang="en-US" smtClean="0">
                <a:latin typeface="Arial" panose="020B0604020202020204" pitchFamily="34" charset="0"/>
                <a:cs typeface="Arial" panose="020B0604020202020204" pitchFamily="34" charset="0"/>
              </a:rPr>
              <a:t>The problem of these databases is to unify the measurements that are measured all over the world. There is already an agreement on the amount of energy used for ionisation (70 eV), but you can also vary in the length of the GC column that you use. The longer the column, the better the separation. But if you change the length of the column, also the retention times of the compounds will change. Therefore you cannot use the retention time for identification of the compound. </a:t>
            </a:r>
          </a:p>
          <a:p>
            <a:pPr eaLnBrk="1" hangingPunct="1"/>
            <a:endParaRPr lang="en-GB" altLang="en-US" smtClean="0"/>
          </a:p>
          <a:p>
            <a:pPr eaLnBrk="1" hangingPunct="1"/>
            <a:r>
              <a:rPr lang="en-GB" altLang="en-US" smtClean="0"/>
              <a:t>http://tomet.bti.cornell.edu/</a:t>
            </a:r>
          </a:p>
        </p:txBody>
      </p:sp>
    </p:spTree>
    <p:extLst>
      <p:ext uri="{BB962C8B-B14F-4D97-AF65-F5344CB8AC3E}">
        <p14:creationId xmlns:p14="http://schemas.microsoft.com/office/powerpoint/2010/main" val="1446730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00594EB3-D8F8-4170-B85C-63EA6F84142E}" type="slidenum">
              <a:rPr lang="en-GB" altLang="en-US" sz="1200">
                <a:solidFill>
                  <a:schemeClr val="tx1"/>
                </a:solidFill>
                <a:latin typeface="Arial Unicode MS" panose="020B0604020202020204" pitchFamily="34" charset="-128"/>
              </a:rPr>
              <a:pPr/>
              <a:t>35</a:t>
            </a:fld>
            <a:endParaRPr lang="en-GB" altLang="en-US" sz="1200">
              <a:solidFill>
                <a:schemeClr val="tx1"/>
              </a:solidFill>
              <a:latin typeface="Arial Unicode MS" panose="020B0604020202020204" pitchFamily="34" charset="-128"/>
            </a:endParaRPr>
          </a:p>
        </p:txBody>
      </p:sp>
      <p:sp>
        <p:nvSpPr>
          <p:cNvPr id="69635" name="Rectangle 2"/>
          <p:cNvSpPr>
            <a:spLocks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solidFill>
                  <a:srgbClr val="FF0066"/>
                </a:solidFill>
              </a:rPr>
              <a:t>http://webbook.nist.gov/chemistry/</a:t>
            </a:r>
          </a:p>
        </p:txBody>
      </p:sp>
    </p:spTree>
    <p:extLst>
      <p:ext uri="{BB962C8B-B14F-4D97-AF65-F5344CB8AC3E}">
        <p14:creationId xmlns:p14="http://schemas.microsoft.com/office/powerpoint/2010/main" val="1256356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3D98CF93-2924-432C-B79B-543AF13489CB}" type="slidenum">
              <a:rPr lang="en-GB" altLang="en-US" sz="1200">
                <a:solidFill>
                  <a:schemeClr val="tx1"/>
                </a:solidFill>
                <a:latin typeface="Arial Unicode MS" panose="020B0604020202020204" pitchFamily="34" charset="-128"/>
              </a:rPr>
              <a:pPr/>
              <a:t>36</a:t>
            </a:fld>
            <a:endParaRPr lang="en-GB" altLang="en-US" sz="1200">
              <a:solidFill>
                <a:schemeClr val="tx1"/>
              </a:solidFill>
              <a:latin typeface="Arial Unicode MS" panose="020B0604020202020204" pitchFamily="34" charset="-128"/>
            </a:endParaRPr>
          </a:p>
        </p:txBody>
      </p:sp>
      <p:sp>
        <p:nvSpPr>
          <p:cNvPr id="71683" name="Rectangle 2"/>
          <p:cNvSpPr>
            <a:spLocks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t>http://www.ars-grin.gov/duke/</a:t>
            </a:r>
          </a:p>
        </p:txBody>
      </p:sp>
    </p:spTree>
    <p:extLst>
      <p:ext uri="{BB962C8B-B14F-4D97-AF65-F5344CB8AC3E}">
        <p14:creationId xmlns:p14="http://schemas.microsoft.com/office/powerpoint/2010/main" val="394066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4A08E64D-901D-44ED-B1BC-B5E1ADB9FB28}" type="slidenum">
              <a:rPr lang="en-GB" altLang="en-US" sz="1200">
                <a:solidFill>
                  <a:schemeClr val="tx1"/>
                </a:solidFill>
                <a:latin typeface="Arial Unicode MS" panose="020B0604020202020204" pitchFamily="34" charset="-128"/>
              </a:rPr>
              <a:pPr/>
              <a:t>37</a:t>
            </a:fld>
            <a:endParaRPr lang="en-GB" altLang="en-US" sz="1200">
              <a:solidFill>
                <a:schemeClr val="tx1"/>
              </a:solidFill>
              <a:latin typeface="Arial Unicode MS" panose="020B0604020202020204" pitchFamily="34" charset="-128"/>
            </a:endParaRPr>
          </a:p>
        </p:txBody>
      </p:sp>
      <p:sp>
        <p:nvSpPr>
          <p:cNvPr id="73731" name="Rectangle 2"/>
          <p:cNvSpPr>
            <a:spLocks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t>http://pubchem.ncbi.nlm.nih.gov/</a:t>
            </a:r>
          </a:p>
        </p:txBody>
      </p:sp>
    </p:spTree>
    <p:extLst>
      <p:ext uri="{BB962C8B-B14F-4D97-AF65-F5344CB8AC3E}">
        <p14:creationId xmlns:p14="http://schemas.microsoft.com/office/powerpoint/2010/main" val="1574700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C548F76F-0CFD-4045-A0B3-B558398A1A7F}" type="slidenum">
              <a:rPr lang="en-GB" altLang="en-US" sz="1200">
                <a:solidFill>
                  <a:schemeClr val="tx1"/>
                </a:solidFill>
                <a:latin typeface="Arial Unicode MS" panose="020B0604020202020204" pitchFamily="34" charset="-128"/>
              </a:rPr>
              <a:pPr/>
              <a:t>38</a:t>
            </a:fld>
            <a:endParaRPr lang="en-GB" altLang="en-US" sz="1200">
              <a:solidFill>
                <a:schemeClr val="tx1"/>
              </a:solidFill>
              <a:latin typeface="Arial Unicode MS" panose="020B0604020202020204" pitchFamily="34" charset="-128"/>
            </a:endParaRPr>
          </a:p>
        </p:txBody>
      </p:sp>
      <p:sp>
        <p:nvSpPr>
          <p:cNvPr id="75779" name="Rectangle 2"/>
          <p:cNvSpPr>
            <a:spLocks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t>http://redpoll.pharmacy.ualberta.ca/CCDB/</a:t>
            </a:r>
          </a:p>
        </p:txBody>
      </p:sp>
    </p:spTree>
    <p:extLst>
      <p:ext uri="{BB962C8B-B14F-4D97-AF65-F5344CB8AC3E}">
        <p14:creationId xmlns:p14="http://schemas.microsoft.com/office/powerpoint/2010/main" val="2340610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C03644C7-5C01-42A7-A62C-C5B62C2E3BE4}" type="slidenum">
              <a:rPr lang="en-GB" altLang="en-US" sz="1200">
                <a:solidFill>
                  <a:schemeClr val="tx1"/>
                </a:solidFill>
                <a:latin typeface="Arial Unicode MS" panose="020B0604020202020204" pitchFamily="34" charset="-128"/>
              </a:rPr>
              <a:pPr/>
              <a:t>39</a:t>
            </a:fld>
            <a:endParaRPr lang="en-GB" altLang="en-US" sz="1200">
              <a:solidFill>
                <a:schemeClr val="tx1"/>
              </a:solidFill>
              <a:latin typeface="Arial Unicode MS" panose="020B0604020202020204" pitchFamily="34" charset="-128"/>
            </a:endParaRPr>
          </a:p>
        </p:txBody>
      </p:sp>
      <p:sp>
        <p:nvSpPr>
          <p:cNvPr id="77827" name="Rectangle 2"/>
          <p:cNvSpPr>
            <a:spLocks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t>http://cc.1asphost.com/Metabolites/</a:t>
            </a:r>
          </a:p>
        </p:txBody>
      </p:sp>
    </p:spTree>
    <p:extLst>
      <p:ext uri="{BB962C8B-B14F-4D97-AF65-F5344CB8AC3E}">
        <p14:creationId xmlns:p14="http://schemas.microsoft.com/office/powerpoint/2010/main" val="2183746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A4A1CA51-CCDB-4D71-B827-8F860FC3EC86}" type="slidenum">
              <a:rPr lang="en-GB" altLang="en-US" sz="1200">
                <a:solidFill>
                  <a:schemeClr val="tx1"/>
                </a:solidFill>
                <a:latin typeface="Arial Unicode MS" panose="020B0604020202020204" pitchFamily="34" charset="-128"/>
              </a:rPr>
              <a:pPr/>
              <a:t>40</a:t>
            </a:fld>
            <a:endParaRPr lang="en-GB" altLang="en-US" sz="1200">
              <a:solidFill>
                <a:schemeClr val="tx1"/>
              </a:solidFill>
              <a:latin typeface="Arial Unicode MS" panose="020B0604020202020204" pitchFamily="34" charset="-128"/>
            </a:endParaRPr>
          </a:p>
        </p:txBody>
      </p:sp>
      <p:sp>
        <p:nvSpPr>
          <p:cNvPr id="79875" name="Rectangle 2"/>
          <p:cNvSpPr>
            <a:spLocks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t>http://metlin.scripps.edu/</a:t>
            </a:r>
          </a:p>
        </p:txBody>
      </p:sp>
    </p:spTree>
    <p:extLst>
      <p:ext uri="{BB962C8B-B14F-4D97-AF65-F5344CB8AC3E}">
        <p14:creationId xmlns:p14="http://schemas.microsoft.com/office/powerpoint/2010/main" val="2889243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CF14E459-7721-4A77-85ED-E847680143E5}" type="slidenum">
              <a:rPr lang="en-GB" altLang="en-US" sz="1200">
                <a:solidFill>
                  <a:schemeClr val="tx1"/>
                </a:solidFill>
                <a:latin typeface="Arial Unicode MS" panose="020B0604020202020204" pitchFamily="34" charset="-128"/>
              </a:rPr>
              <a:pPr/>
              <a:t>6</a:t>
            </a:fld>
            <a:endParaRPr lang="en-GB" altLang="en-US" sz="1200">
              <a:solidFill>
                <a:schemeClr val="tx1"/>
              </a:solidFill>
              <a:latin typeface="Arial Unicode MS" panose="020B0604020202020204" pitchFamily="34" charset="-128"/>
            </a:endParaRPr>
          </a:p>
        </p:txBody>
      </p:sp>
      <p:sp>
        <p:nvSpPr>
          <p:cNvPr id="12291" name="Rectangle 2"/>
          <p:cNvSpPr>
            <a:spLocks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cs typeface="Arial" panose="020B0604020202020204" pitchFamily="34" charset="0"/>
              </a:rPr>
              <a:t>This is a scheme that shows that the metabolic network is a result of the gene expression network and the protein network. However, the protein network and the gene expression network can be affected by the presence of certain metabolites via feedback mechanisms. Thus there can be feedback of metabolites on the functionality and expression of proteins, but also on the expression of genes.</a:t>
            </a:r>
            <a:endParaRPr lang="en-GB"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0658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70A238A7-F206-4AAA-BA22-5FB0045AA668}" type="slidenum">
              <a:rPr lang="en-GB" altLang="en-US" sz="1200">
                <a:solidFill>
                  <a:schemeClr val="tx1"/>
                </a:solidFill>
                <a:latin typeface="Arial Unicode MS" panose="020B0604020202020204" pitchFamily="34" charset="-128"/>
              </a:rPr>
              <a:pPr/>
              <a:t>7</a:t>
            </a:fld>
            <a:endParaRPr lang="en-GB" altLang="en-US" sz="1200">
              <a:solidFill>
                <a:schemeClr val="tx1"/>
              </a:solidFill>
              <a:latin typeface="Arial Unicode MS" panose="020B0604020202020204" pitchFamily="34" charset="-128"/>
            </a:endParaRPr>
          </a:p>
        </p:txBody>
      </p:sp>
      <p:sp>
        <p:nvSpPr>
          <p:cNvPr id="14339" name="Rectangle 2"/>
          <p:cNvSpPr>
            <a:spLocks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cs typeface="Arial" panose="020B0604020202020204" pitchFamily="34" charset="0"/>
              </a:rPr>
              <a:t>What now is the difficulty with measuring metabolites?   What is the difference between profiling all transcripts, all proteins, and all metabolites?  Think of the extraction procedure.</a:t>
            </a:r>
            <a:endParaRPr lang="en-GB" altLang="en-US" smtClean="0">
              <a:latin typeface="Arial" panose="020B0604020202020204" pitchFamily="34" charset="0"/>
              <a:cs typeface="Arial" panose="020B0604020202020204" pitchFamily="34" charset="0"/>
            </a:endParaRPr>
          </a:p>
          <a:p>
            <a:pPr eaLnBrk="1" hangingPunct="1"/>
            <a:endParaRPr lang="en-GB" altLang="en-US" smtClean="0"/>
          </a:p>
        </p:txBody>
      </p:sp>
    </p:spTree>
    <p:extLst>
      <p:ext uri="{BB962C8B-B14F-4D97-AF65-F5344CB8AC3E}">
        <p14:creationId xmlns:p14="http://schemas.microsoft.com/office/powerpoint/2010/main" val="140708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DC7E9F21-163E-4B61-B09C-8DC7271BCFC5}" type="slidenum">
              <a:rPr lang="en-GB" altLang="en-US" sz="1200">
                <a:solidFill>
                  <a:schemeClr val="tx1"/>
                </a:solidFill>
                <a:latin typeface="Arial Unicode MS" panose="020B0604020202020204" pitchFamily="34" charset="-128"/>
              </a:rPr>
              <a:pPr/>
              <a:t>8</a:t>
            </a:fld>
            <a:endParaRPr lang="en-GB" altLang="en-US" sz="1200">
              <a:solidFill>
                <a:schemeClr val="tx1"/>
              </a:solidFill>
              <a:latin typeface="Arial Unicode MS" panose="020B0604020202020204" pitchFamily="34" charset="-128"/>
            </a:endParaRPr>
          </a:p>
        </p:txBody>
      </p:sp>
      <p:sp>
        <p:nvSpPr>
          <p:cNvPr id="16387" name="Rectangle 2"/>
          <p:cNvSpPr>
            <a:spLocks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cs typeface="Arial" panose="020B0604020202020204" pitchFamily="34" charset="0"/>
              </a:rPr>
              <a:t>There are three ways that you can look at metabolites.</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Arial" panose="020B0604020202020204" pitchFamily="34" charset="0"/>
                <a:cs typeface="Arial" panose="020B0604020202020204" pitchFamily="34" charset="0"/>
              </a:rPr>
              <a:t>Metabolomics tries to make a profile of all metabolites in a certain celltype at a certain timepoint. This is only possible by combining different profiling experiments. Because for each profiling you make a selection of metabolites based on the isolation method and measuring technique.</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Arial" panose="020B0604020202020204" pitchFamily="34" charset="0"/>
                <a:cs typeface="Arial" panose="020B0604020202020204" pitchFamily="34" charset="0"/>
              </a:rPr>
              <a:t>Metabolomite profiling: measure metabolites in a certain extract, but also try to identify the components that you measured, so identify the chemical structure of each peak. If you know the chemical structure of the compound you can try to relate the compound to a unknown gene or you can relate it to a certain biochemical pathway. But identification of metabolites is very difficult, because there are so many different metabolites present in a cell. Therefore many metabolites are not identified yet.</a:t>
            </a:r>
            <a:endParaRPr lang="en-GB" altLang="en-US" smtClean="0">
              <a:latin typeface="Arial" panose="020B0604020202020204" pitchFamily="34" charset="0"/>
              <a:cs typeface="Arial" panose="020B0604020202020204" pitchFamily="34" charset="0"/>
            </a:endParaRPr>
          </a:p>
          <a:p>
            <a:pPr eaLnBrk="1" hangingPunct="1"/>
            <a:r>
              <a:rPr lang="en-US" altLang="en-US" smtClean="0">
                <a:latin typeface="Arial" panose="020B0604020202020204" pitchFamily="34" charset="0"/>
                <a:cs typeface="Arial" panose="020B0604020202020204" pitchFamily="34" charset="0"/>
              </a:rPr>
              <a:t>For many applications it is not really necessary to identify the measured metabolites. For these applications you can obtain enough information by just comparing the peaks in the  profiles. This is called metabolite fingerprinting. With metabolite fingerprinting you can compare for example urine samples from different patients and based on peaks you can decide the disease status of that patient. Because the profile of healthy people will differ from the profile of diseased people.</a:t>
            </a:r>
            <a:endParaRPr lang="en-GB" altLang="en-US" smtClean="0">
              <a:latin typeface="Arial" panose="020B0604020202020204" pitchFamily="34" charset="0"/>
              <a:cs typeface="Arial" panose="020B0604020202020204" pitchFamily="34" charset="0"/>
            </a:endParaRPr>
          </a:p>
          <a:p>
            <a:pPr eaLnBrk="1" hangingPunct="1"/>
            <a:endParaRPr lang="en-GB" altLang="en-US" smtClean="0"/>
          </a:p>
        </p:txBody>
      </p:sp>
    </p:spTree>
    <p:extLst>
      <p:ext uri="{BB962C8B-B14F-4D97-AF65-F5344CB8AC3E}">
        <p14:creationId xmlns:p14="http://schemas.microsoft.com/office/powerpoint/2010/main" val="2090402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jdelijke aanduiding voor dia-afbeelding 1"/>
          <p:cNvSpPr>
            <a:spLocks noGrp="1" noRot="1" noChangeAspect="1" noTextEdit="1"/>
          </p:cNvSpPr>
          <p:nvPr>
            <p:ph type="sldImg"/>
          </p:nvPr>
        </p:nvSpPr>
        <p:spPr>
          <a:ln/>
        </p:spPr>
      </p:sp>
      <p:sp>
        <p:nvSpPr>
          <p:cNvPr id="18435"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Rhamnaceae family comprising about 58 genera and approximately 900 species, between the species highlight </a:t>
            </a:r>
            <a:r>
              <a:rPr lang="en-GB" altLang="en-US" i="1" smtClean="0"/>
              <a:t>Scutia buxifolia</a:t>
            </a:r>
            <a:r>
              <a:rPr lang="en-GB" altLang="en-US" smtClean="0"/>
              <a:t> Reissek (coronilha) that is mostly distributed in the Brazil, Argentina and Uruguay (</a:t>
            </a:r>
            <a:r>
              <a:rPr lang="en-GB" altLang="en-US" smtClean="0">
                <a:hlinkClick r:id="rId3"/>
              </a:rPr>
              <a:t>Wasicky</a:t>
            </a:r>
            <a:r>
              <a:rPr lang="en-GB" altLang="en-US" i="1" smtClean="0">
                <a:hlinkClick r:id="rId3"/>
              </a:rPr>
              <a:t> et al</a:t>
            </a:r>
            <a:r>
              <a:rPr lang="en-GB" altLang="en-US" smtClean="0">
                <a:hlinkClick r:id="rId3"/>
              </a:rPr>
              <a:t>., 1964</a:t>
            </a:r>
            <a:r>
              <a:rPr lang="en-GB" altLang="en-US" smtClean="0"/>
              <a:t>; </a:t>
            </a:r>
            <a:r>
              <a:rPr lang="en-GB" altLang="en-US" smtClean="0">
                <a:hlinkClick r:id="rId4"/>
              </a:rPr>
              <a:t>Menezes </a:t>
            </a:r>
            <a:r>
              <a:rPr lang="en-GB" altLang="en-US" i="1" smtClean="0">
                <a:hlinkClick r:id="rId4"/>
              </a:rPr>
              <a:t>et al</a:t>
            </a:r>
            <a:r>
              <a:rPr lang="en-GB" altLang="en-US" smtClean="0">
                <a:hlinkClick r:id="rId4"/>
              </a:rPr>
              <a:t>., 1995</a:t>
            </a:r>
            <a:r>
              <a:rPr lang="en-GB" altLang="en-US" smtClean="0"/>
              <a:t>). In these regions, an infusion of the steam bark of </a:t>
            </a:r>
            <a:r>
              <a:rPr lang="en-GB" altLang="en-US" i="1" smtClean="0"/>
              <a:t>S. buxifolia</a:t>
            </a:r>
            <a:r>
              <a:rPr lang="en-GB" altLang="en-US" smtClean="0"/>
              <a:t> has been described and widely used in folk medicine for cardiotonic, diuretic and antihypertensive purposes (</a:t>
            </a:r>
            <a:r>
              <a:rPr lang="en-GB" altLang="en-US" smtClean="0">
                <a:hlinkClick r:id="rId3"/>
              </a:rPr>
              <a:t>Wasicky </a:t>
            </a:r>
            <a:r>
              <a:rPr lang="en-GB" altLang="en-US" i="1" smtClean="0">
                <a:hlinkClick r:id="rId3"/>
              </a:rPr>
              <a:t>et al</a:t>
            </a:r>
            <a:r>
              <a:rPr lang="en-GB" altLang="en-US" smtClean="0">
                <a:hlinkClick r:id="rId3"/>
              </a:rPr>
              <a:t>., 1964</a:t>
            </a:r>
            <a:r>
              <a:rPr lang="en-GB" altLang="en-US" smtClean="0"/>
              <a:t>). Some biological properties have been described in </a:t>
            </a:r>
            <a:r>
              <a:rPr lang="en-GB" altLang="en-US" i="1" smtClean="0"/>
              <a:t>S. buxifolia</a:t>
            </a:r>
            <a:r>
              <a:rPr lang="en-GB" altLang="en-US" smtClean="0"/>
              <a:t> extracts and fractions, such as, antimicrobial, antimycobacterial, antiviral and cytotoxicity activities (</a:t>
            </a:r>
            <a:r>
              <a:rPr lang="en-GB" altLang="en-US" smtClean="0">
                <a:hlinkClick r:id="rId5"/>
              </a:rPr>
              <a:t>Morel </a:t>
            </a:r>
            <a:r>
              <a:rPr lang="en-GB" altLang="en-US" i="1" smtClean="0">
                <a:hlinkClick r:id="rId5"/>
              </a:rPr>
              <a:t>et al</a:t>
            </a:r>
            <a:r>
              <a:rPr lang="en-GB" altLang="en-US" smtClean="0">
                <a:hlinkClick r:id="rId5"/>
              </a:rPr>
              <a:t>., 2005</a:t>
            </a:r>
            <a:r>
              <a:rPr lang="en-GB" altLang="en-US" smtClean="0"/>
              <a:t>; </a:t>
            </a:r>
            <a:r>
              <a:rPr lang="en-GB" altLang="en-US" smtClean="0">
                <a:hlinkClick r:id="rId6"/>
              </a:rPr>
              <a:t>Boligon </a:t>
            </a:r>
            <a:r>
              <a:rPr lang="en-GB" altLang="en-US" i="1" smtClean="0">
                <a:hlinkClick r:id="rId6"/>
              </a:rPr>
              <a:t>et al</a:t>
            </a:r>
            <a:r>
              <a:rPr lang="en-GB" altLang="en-US" smtClean="0">
                <a:hlinkClick r:id="rId6"/>
              </a:rPr>
              <a:t>., 2012b</a:t>
            </a:r>
            <a:r>
              <a:rPr lang="en-GB" altLang="en-US" smtClean="0"/>
              <a:t>), antioxidant capacity (</a:t>
            </a:r>
            <a:r>
              <a:rPr lang="en-GB" altLang="en-US" smtClean="0">
                <a:hlinkClick r:id="rId7"/>
              </a:rPr>
              <a:t>Boligon </a:t>
            </a:r>
            <a:r>
              <a:rPr lang="en-GB" altLang="en-US" i="1" smtClean="0">
                <a:hlinkClick r:id="rId7"/>
              </a:rPr>
              <a:t>et al</a:t>
            </a:r>
            <a:r>
              <a:rPr lang="en-GB" altLang="en-US" smtClean="0">
                <a:hlinkClick r:id="rId7"/>
              </a:rPr>
              <a:t>., 2009</a:t>
            </a:r>
            <a:r>
              <a:rPr lang="en-GB" altLang="en-US" smtClean="0"/>
              <a:t>; </a:t>
            </a:r>
            <a:r>
              <a:rPr lang="en-GB" altLang="en-US" smtClean="0">
                <a:hlinkClick r:id="rId8"/>
              </a:rPr>
              <a:t>Boligon </a:t>
            </a:r>
            <a:r>
              <a:rPr lang="en-GB" altLang="en-US" i="1" smtClean="0">
                <a:hlinkClick r:id="rId8"/>
              </a:rPr>
              <a:t>et al</a:t>
            </a:r>
            <a:r>
              <a:rPr lang="en-GB" altLang="en-US" smtClean="0">
                <a:hlinkClick r:id="rId8"/>
              </a:rPr>
              <a:t>., 2012a</a:t>
            </a:r>
            <a:r>
              <a:rPr lang="en-GB" altLang="en-US" smtClean="0"/>
              <a:t>) and protective effects against chromosome damage induced by H</a:t>
            </a:r>
            <a:r>
              <a:rPr lang="en-GB" altLang="en-US" baseline="-25000" smtClean="0"/>
              <a:t>2</a:t>
            </a:r>
            <a:r>
              <a:rPr lang="en-GB" altLang="en-US" smtClean="0"/>
              <a:t>O</a:t>
            </a:r>
            <a:r>
              <a:rPr lang="en-GB" altLang="en-US" baseline="-25000" smtClean="0"/>
              <a:t>2</a:t>
            </a:r>
            <a:r>
              <a:rPr lang="en-GB" altLang="en-US" smtClean="0"/>
              <a:t> (</a:t>
            </a:r>
            <a:r>
              <a:rPr lang="en-GB" altLang="en-US" smtClean="0">
                <a:hlinkClick r:id="rId9"/>
              </a:rPr>
              <a:t>Boligon </a:t>
            </a:r>
            <a:r>
              <a:rPr lang="en-GB" altLang="en-US" i="1" smtClean="0">
                <a:hlinkClick r:id="rId9"/>
              </a:rPr>
              <a:t>et al</a:t>
            </a:r>
            <a:r>
              <a:rPr lang="en-GB" altLang="en-US" smtClean="0">
                <a:hlinkClick r:id="rId9"/>
              </a:rPr>
              <a:t>., 2012c</a:t>
            </a:r>
            <a:r>
              <a:rPr lang="en-GB" altLang="en-US" smtClean="0"/>
              <a:t>). In addition, the presence of phenolics acids, flavonoids, steroids, terpenoids, tannin and alkaloids has been described previously in </a:t>
            </a:r>
            <a:r>
              <a:rPr lang="en-GB" altLang="en-US" i="1" smtClean="0"/>
              <a:t>S. buxifolia </a:t>
            </a:r>
            <a:r>
              <a:rPr lang="en-GB" altLang="en-US" smtClean="0"/>
              <a:t>(</a:t>
            </a:r>
            <a:r>
              <a:rPr lang="en-GB" altLang="en-US" smtClean="0">
                <a:hlinkClick r:id="rId4"/>
              </a:rPr>
              <a:t>Menezes </a:t>
            </a:r>
            <a:r>
              <a:rPr lang="en-GB" altLang="en-US" i="1" smtClean="0">
                <a:hlinkClick r:id="rId4"/>
              </a:rPr>
              <a:t>et al</a:t>
            </a:r>
            <a:r>
              <a:rPr lang="en-GB" altLang="en-US" smtClean="0">
                <a:hlinkClick r:id="rId4"/>
              </a:rPr>
              <a:t>., 1995</a:t>
            </a:r>
            <a:r>
              <a:rPr lang="en-GB" altLang="en-US" smtClean="0"/>
              <a:t>; </a:t>
            </a:r>
            <a:r>
              <a:rPr lang="en-GB" altLang="en-US" smtClean="0">
                <a:hlinkClick r:id="rId7"/>
              </a:rPr>
              <a:t>Boligon </a:t>
            </a:r>
            <a:r>
              <a:rPr lang="en-GB" altLang="en-US" i="1" smtClean="0">
                <a:hlinkClick r:id="rId7"/>
              </a:rPr>
              <a:t>et al</a:t>
            </a:r>
            <a:r>
              <a:rPr lang="en-GB" altLang="en-US" smtClean="0">
                <a:hlinkClick r:id="rId7"/>
              </a:rPr>
              <a:t>., 2009</a:t>
            </a:r>
            <a:r>
              <a:rPr lang="en-GB" altLang="en-US" smtClean="0"/>
              <a:t>, </a:t>
            </a:r>
            <a:r>
              <a:rPr lang="en-GB" altLang="en-US" smtClean="0">
                <a:hlinkClick r:id="rId8"/>
              </a:rPr>
              <a:t>2012a</a:t>
            </a:r>
            <a:r>
              <a:rPr lang="en-GB" altLang="en-US" smtClean="0"/>
              <a:t>). However, no study by GC-MS identified the constituents present in the nonpolar fractions of the species.</a:t>
            </a:r>
          </a:p>
          <a:p>
            <a:r>
              <a:rPr lang="en-GB" altLang="en-US" smtClean="0"/>
              <a:t>The aim of the present study was to investigate the phytoconstituents present in dichloromethane fraction of </a:t>
            </a:r>
            <a:r>
              <a:rPr lang="en-GB" altLang="en-US" i="1" smtClean="0"/>
              <a:t>S. buxifolia</a:t>
            </a:r>
            <a:r>
              <a:rPr lang="en-GB" altLang="en-US" smtClean="0"/>
              <a:t> stem bark and leaves by gas chromatography-mass spectrometry (GC-MS). The results presented here are first reported for the species.</a:t>
            </a:r>
          </a:p>
          <a:p>
            <a:endParaRPr lang="en-GB" altLang="en-US" smtClean="0"/>
          </a:p>
        </p:txBody>
      </p:sp>
      <p:sp>
        <p:nvSpPr>
          <p:cNvPr id="18436"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20B3D2E6-3D6D-41FD-8005-7D15AF4B7D66}" type="slidenum">
              <a:rPr lang="en-GB" altLang="en-US" sz="1200">
                <a:solidFill>
                  <a:schemeClr val="tx1"/>
                </a:solidFill>
                <a:latin typeface="Arial Unicode MS" panose="020B0604020202020204" pitchFamily="34" charset="-128"/>
              </a:rPr>
              <a:pPr/>
              <a:t>9</a:t>
            </a:fld>
            <a:endParaRPr lang="en-GB" altLang="en-US" sz="1200">
              <a:solidFill>
                <a:schemeClr val="tx1"/>
              </a:solidFill>
              <a:latin typeface="Arial Unicode MS" panose="020B0604020202020204" pitchFamily="34" charset="-128"/>
            </a:endParaRPr>
          </a:p>
        </p:txBody>
      </p:sp>
    </p:spTree>
    <p:extLst>
      <p:ext uri="{BB962C8B-B14F-4D97-AF65-F5344CB8AC3E}">
        <p14:creationId xmlns:p14="http://schemas.microsoft.com/office/powerpoint/2010/main" val="426876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8C16CB12-2729-44EF-90DD-784710EB109C}" type="slidenum">
              <a:rPr lang="en-GB" altLang="en-US" sz="1200">
                <a:solidFill>
                  <a:schemeClr val="tx1"/>
                </a:solidFill>
                <a:latin typeface="Arial Unicode MS" panose="020B0604020202020204" pitchFamily="34" charset="-128"/>
              </a:rPr>
              <a:pPr/>
              <a:t>10</a:t>
            </a:fld>
            <a:endParaRPr lang="en-GB" altLang="en-US" sz="1200">
              <a:solidFill>
                <a:schemeClr val="tx1"/>
              </a:solidFill>
              <a:latin typeface="Arial Unicode MS" panose="020B0604020202020204" pitchFamily="34" charset="-128"/>
            </a:endParaRPr>
          </a:p>
        </p:txBody>
      </p:sp>
      <p:sp>
        <p:nvSpPr>
          <p:cNvPr id="20483" name="Rectangle 2"/>
          <p:cNvSpPr>
            <a:spLocks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With al these biological variation you thus really have to think about how you will take your samples. First, of course which extraction method to use, then at what time points, but also which size. You can take a sample of the whole organism or take multiple smaller samples. These smaller samples can be pooled. But if you pool samples you will average a lot of biological variation. This might be useful, but there can also be information stored in this biological variation that you remove by pooling. Another thing you have to think about how you are going to store your samples, because that can also have an effect on metabolite levels. </a:t>
            </a:r>
          </a:p>
          <a:p>
            <a:pPr eaLnBrk="1" hangingPunct="1"/>
            <a:r>
              <a:rPr lang="en-GB" altLang="en-US" smtClean="0"/>
              <a:t>Metabolomics is difficult !!</a:t>
            </a:r>
          </a:p>
        </p:txBody>
      </p:sp>
    </p:spTree>
    <p:extLst>
      <p:ext uri="{BB962C8B-B14F-4D97-AF65-F5344CB8AC3E}">
        <p14:creationId xmlns:p14="http://schemas.microsoft.com/office/powerpoint/2010/main" val="456219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fld id="{0BD17D02-742A-4268-9FD2-77A121FE2B06}" type="slidenum">
              <a:rPr lang="en-GB" altLang="en-US" sz="1200">
                <a:solidFill>
                  <a:schemeClr val="tx1"/>
                </a:solidFill>
                <a:latin typeface="Arial Unicode MS" panose="020B0604020202020204" pitchFamily="34" charset="-128"/>
              </a:rPr>
              <a:pPr/>
              <a:t>11</a:t>
            </a:fld>
            <a:endParaRPr lang="en-GB" altLang="en-US" sz="1200">
              <a:solidFill>
                <a:schemeClr val="tx1"/>
              </a:solidFill>
              <a:latin typeface="Arial Unicode MS" panose="020B0604020202020204" pitchFamily="34" charset="-128"/>
            </a:endParaRPr>
          </a:p>
        </p:txBody>
      </p:sp>
      <p:sp>
        <p:nvSpPr>
          <p:cNvPr id="22531" name="Rectangle 2"/>
          <p:cNvSpPr>
            <a:spLocks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latin typeface="Arial" panose="020B0604020202020204" pitchFamily="34" charset="0"/>
                <a:cs typeface="Arial" panose="020B0604020202020204" pitchFamily="34" charset="0"/>
              </a:rPr>
              <a:t>Why is normalisation and alignment necessary?</a:t>
            </a:r>
          </a:p>
          <a:p>
            <a:pPr eaLnBrk="1" hangingPunct="1"/>
            <a:r>
              <a:rPr lang="en-GB" altLang="en-US" smtClean="0">
                <a:latin typeface="Arial" panose="020B0604020202020204" pitchFamily="34" charset="0"/>
                <a:cs typeface="Arial" panose="020B0604020202020204" pitchFamily="34" charset="0"/>
              </a:rPr>
              <a:t>Due to high amount of variation. Technical variation: extraction procedure itself. It is so sensitivity that it is sometimes possible to see who did the extraction. The derivatisation reaction does not always work with the same efficiency. There are always slide changes in retention times during the GC run. Even though you always use 70 eV for fragmentation, fragmentation can sometimes be more efficient than at other times. Then the way the fragments in you sample are assigned to the peaks in the spectrum can also vary. This has to do with how fast the MS apparatus can measure. The MS scans through the whole range of masses. If the MS apparatus is fast enough, it will do several complete scans during the time a molecule elutes from the GC-column. In the MS spectra, you will then see the fragment peaks go up and down together. If the MS apparatus is slow, it is possible that it measures the low masses at the beginning of the intensity peak and the high masses at the middle of the intensity peak. The software will now not be able to group the peaks that were derived from fragmenting the molecule, because the do not go up and down at the same time. It will probably result in a false identification. </a:t>
            </a:r>
          </a:p>
          <a:p>
            <a:pPr eaLnBrk="1" hangingPunct="1"/>
            <a:r>
              <a:rPr lang="en-GB" altLang="en-US" smtClean="0">
                <a:latin typeface="Arial" panose="020B0604020202020204" pitchFamily="34" charset="0"/>
                <a:cs typeface="Arial" panose="020B0604020202020204" pitchFamily="34" charset="0"/>
              </a:rPr>
              <a:t> </a:t>
            </a:r>
          </a:p>
          <a:p>
            <a:pPr eaLnBrk="1" hangingPunct="1"/>
            <a:r>
              <a:rPr lang="en-GB" altLang="en-US" smtClean="0">
                <a:latin typeface="Arial" panose="020B0604020202020204" pitchFamily="34" charset="0"/>
                <a:cs typeface="Arial" panose="020B0604020202020204" pitchFamily="34" charset="0"/>
              </a:rPr>
              <a:t>An other problem that may occur is that when a lot of molecules coming of the GC column at the same time. From these molecules a lot of ions are being formed during the ionisation process. During the fragmentation process the fragments compete with each other for ion formation, and thus inhibit each others ionsation process resulting in a lower signal. This is called ion suppression. </a:t>
            </a:r>
          </a:p>
          <a:p>
            <a:pPr eaLnBrk="1" hangingPunct="1"/>
            <a:endParaRPr lang="en-GB" altLang="en-US" smtClean="0"/>
          </a:p>
        </p:txBody>
      </p:sp>
    </p:spTree>
    <p:extLst>
      <p:ext uri="{BB962C8B-B14F-4D97-AF65-F5344CB8AC3E}">
        <p14:creationId xmlns:p14="http://schemas.microsoft.com/office/powerpoint/2010/main" val="24229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smtClean="0"/>
              <a:t>Klik om het opmaakprofiel van de modelondertitel te bewerken</a:t>
            </a:r>
            <a:endParaRPr lang="nl-NL"/>
          </a:p>
        </p:txBody>
      </p:sp>
    </p:spTree>
    <p:extLst>
      <p:ext uri="{BB962C8B-B14F-4D97-AF65-F5344CB8AC3E}">
        <p14:creationId xmlns:p14="http://schemas.microsoft.com/office/powerpoint/2010/main" val="1892515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1259743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91300" y="152400"/>
            <a:ext cx="1943100" cy="3200400"/>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762000" y="152400"/>
            <a:ext cx="5676900" cy="320040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1778515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376597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Tree>
    <p:extLst>
      <p:ext uri="{BB962C8B-B14F-4D97-AF65-F5344CB8AC3E}">
        <p14:creationId xmlns:p14="http://schemas.microsoft.com/office/powerpoint/2010/main" val="877036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762000" y="1219200"/>
            <a:ext cx="3810000" cy="213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724400" y="1219200"/>
            <a:ext cx="3810000" cy="213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2894941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147058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Tree>
    <p:extLst>
      <p:ext uri="{BB962C8B-B14F-4D97-AF65-F5344CB8AC3E}">
        <p14:creationId xmlns:p14="http://schemas.microsoft.com/office/powerpoint/2010/main" val="4248256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4821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Tree>
    <p:extLst>
      <p:ext uri="{BB962C8B-B14F-4D97-AF65-F5344CB8AC3E}">
        <p14:creationId xmlns:p14="http://schemas.microsoft.com/office/powerpoint/2010/main" val="2098062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Tree>
    <p:extLst>
      <p:ext uri="{BB962C8B-B14F-4D97-AF65-F5344CB8AC3E}">
        <p14:creationId xmlns:p14="http://schemas.microsoft.com/office/powerpoint/2010/main" val="1993518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5C87"/>
        </a:solidFill>
        <a:effectLst/>
      </p:bgPr>
    </p:bg>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762000" y="152400"/>
            <a:ext cx="7696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smtClean="0"/>
              <a:t>Click to edit Master title style</a:t>
            </a:r>
          </a:p>
        </p:txBody>
      </p:sp>
      <p:sp>
        <p:nvSpPr>
          <p:cNvPr id="1028" name="Rectangle 3"/>
          <p:cNvSpPr>
            <a:spLocks noGrp="1" noChangeArrowheads="1"/>
          </p:cNvSpPr>
          <p:nvPr>
            <p:ph type="body" idx="1"/>
          </p:nvPr>
        </p:nvSpPr>
        <p:spPr bwMode="auto">
          <a:xfrm>
            <a:off x="762000" y="1219200"/>
            <a:ext cx="7772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800" b="1">
          <a:solidFill>
            <a:srgbClr val="FFFF00"/>
          </a:solidFill>
          <a:latin typeface="+mj-lt"/>
          <a:ea typeface="+mj-ea"/>
          <a:cs typeface="+mj-cs"/>
        </a:defRPr>
      </a:lvl1pPr>
      <a:lvl2pPr algn="ctr" rtl="0" eaLnBrk="0" fontAlgn="base" hangingPunct="0">
        <a:spcBef>
          <a:spcPct val="0"/>
        </a:spcBef>
        <a:spcAft>
          <a:spcPct val="0"/>
        </a:spcAft>
        <a:defRPr sz="2800" b="1">
          <a:solidFill>
            <a:srgbClr val="FFFF00"/>
          </a:solidFill>
          <a:latin typeface="Arial" pitchFamily="34" charset="0"/>
        </a:defRPr>
      </a:lvl2pPr>
      <a:lvl3pPr algn="ctr" rtl="0" eaLnBrk="0" fontAlgn="base" hangingPunct="0">
        <a:spcBef>
          <a:spcPct val="0"/>
        </a:spcBef>
        <a:spcAft>
          <a:spcPct val="0"/>
        </a:spcAft>
        <a:defRPr sz="2800" b="1">
          <a:solidFill>
            <a:srgbClr val="FFFF00"/>
          </a:solidFill>
          <a:latin typeface="Arial" pitchFamily="34" charset="0"/>
        </a:defRPr>
      </a:lvl3pPr>
      <a:lvl4pPr algn="ctr" rtl="0" eaLnBrk="0" fontAlgn="base" hangingPunct="0">
        <a:spcBef>
          <a:spcPct val="0"/>
        </a:spcBef>
        <a:spcAft>
          <a:spcPct val="0"/>
        </a:spcAft>
        <a:defRPr sz="2800" b="1">
          <a:solidFill>
            <a:srgbClr val="FFFF00"/>
          </a:solidFill>
          <a:latin typeface="Arial" pitchFamily="34" charset="0"/>
        </a:defRPr>
      </a:lvl4pPr>
      <a:lvl5pPr algn="ctr" rtl="0" eaLnBrk="0" fontAlgn="base" hangingPunct="0">
        <a:spcBef>
          <a:spcPct val="0"/>
        </a:spcBef>
        <a:spcAft>
          <a:spcPct val="0"/>
        </a:spcAft>
        <a:defRPr sz="2800" b="1">
          <a:solidFill>
            <a:srgbClr val="FFFF00"/>
          </a:solidFill>
          <a:latin typeface="Arial" pitchFamily="34" charset="0"/>
        </a:defRPr>
      </a:lvl5pPr>
      <a:lvl6pPr marL="457200" algn="ctr" rtl="0" fontAlgn="base">
        <a:spcBef>
          <a:spcPct val="0"/>
        </a:spcBef>
        <a:spcAft>
          <a:spcPct val="0"/>
        </a:spcAft>
        <a:defRPr sz="2800" b="1">
          <a:solidFill>
            <a:srgbClr val="FFFF00"/>
          </a:solidFill>
          <a:latin typeface="Arial" pitchFamily="34" charset="0"/>
        </a:defRPr>
      </a:lvl6pPr>
      <a:lvl7pPr marL="914400" algn="ctr" rtl="0" fontAlgn="base">
        <a:spcBef>
          <a:spcPct val="0"/>
        </a:spcBef>
        <a:spcAft>
          <a:spcPct val="0"/>
        </a:spcAft>
        <a:defRPr sz="2800" b="1">
          <a:solidFill>
            <a:srgbClr val="FFFF00"/>
          </a:solidFill>
          <a:latin typeface="Arial" pitchFamily="34" charset="0"/>
        </a:defRPr>
      </a:lvl7pPr>
      <a:lvl8pPr marL="1371600" algn="ctr" rtl="0" fontAlgn="base">
        <a:spcBef>
          <a:spcPct val="0"/>
        </a:spcBef>
        <a:spcAft>
          <a:spcPct val="0"/>
        </a:spcAft>
        <a:defRPr sz="2800" b="1">
          <a:solidFill>
            <a:srgbClr val="FFFF00"/>
          </a:solidFill>
          <a:latin typeface="Arial" pitchFamily="34" charset="0"/>
        </a:defRPr>
      </a:lvl8pPr>
      <a:lvl9pPr marL="1828800" algn="ctr" rtl="0" fontAlgn="base">
        <a:spcBef>
          <a:spcPct val="0"/>
        </a:spcBef>
        <a:spcAft>
          <a:spcPct val="0"/>
        </a:spcAft>
        <a:defRPr sz="2800" b="1">
          <a:solidFill>
            <a:srgbClr val="FFFF00"/>
          </a:solidFill>
          <a:latin typeface="Arial" pitchFamily="34" charset="0"/>
        </a:defRPr>
      </a:lvl9pPr>
    </p:titleStyle>
    <p:bodyStyle>
      <a:lvl1pPr marL="342900" indent="-342900" algn="l" rtl="0" eaLnBrk="0" fontAlgn="base" hangingPunct="0">
        <a:spcBef>
          <a:spcPct val="20000"/>
        </a:spcBef>
        <a:spcAft>
          <a:spcPct val="0"/>
        </a:spcAft>
        <a:buClr>
          <a:srgbClr val="FFFF00"/>
        </a:buClr>
        <a:buFont typeface="Wingdings" panose="05000000000000000000" pitchFamily="2" charset="2"/>
        <a:buChar char="Ø"/>
        <a:defRPr sz="20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FF00"/>
        </a:buClr>
        <a:buChar char="o"/>
        <a:defRPr sz="2000" b="1">
          <a:solidFill>
            <a:schemeClr val="bg1"/>
          </a:solidFill>
          <a:latin typeface="+mn-lt"/>
        </a:defRPr>
      </a:lvl2pPr>
      <a:lvl3pPr marL="1143000" indent="-228600" algn="l" rtl="0" eaLnBrk="0" fontAlgn="base" hangingPunct="0">
        <a:spcBef>
          <a:spcPct val="20000"/>
        </a:spcBef>
        <a:spcAft>
          <a:spcPct val="0"/>
        </a:spcAft>
        <a:buClr>
          <a:srgbClr val="FFFF00"/>
        </a:buClr>
        <a:buChar char="•"/>
        <a:defRPr sz="2000" b="1">
          <a:solidFill>
            <a:schemeClr val="bg1"/>
          </a:solidFill>
          <a:latin typeface="+mn-lt"/>
        </a:defRPr>
      </a:lvl3pPr>
      <a:lvl4pPr marL="1600200" indent="-228600" algn="l" rtl="0" eaLnBrk="0" fontAlgn="base" hangingPunct="0">
        <a:spcBef>
          <a:spcPct val="20000"/>
        </a:spcBef>
        <a:spcAft>
          <a:spcPct val="0"/>
        </a:spcAft>
        <a:buChar char="–"/>
        <a:defRPr sz="2000" b="1">
          <a:solidFill>
            <a:schemeClr val="tx1"/>
          </a:solidFill>
          <a:latin typeface="Arial Unicode MS" pitchFamily="34" charset="-128"/>
        </a:defRPr>
      </a:lvl4pPr>
      <a:lvl5pPr marL="2057400" indent="-228600" algn="l" rtl="0" eaLnBrk="0" fontAlgn="base" hangingPunct="0">
        <a:spcBef>
          <a:spcPct val="20000"/>
        </a:spcBef>
        <a:spcAft>
          <a:spcPct val="0"/>
        </a:spcAft>
        <a:buChar char="»"/>
        <a:defRPr sz="2000" b="1">
          <a:solidFill>
            <a:schemeClr val="tx1"/>
          </a:solidFill>
          <a:latin typeface="Arial Unicode MS" pitchFamily="34" charset="-128"/>
        </a:defRPr>
      </a:lvl5pPr>
      <a:lvl6pPr marL="2514600" indent="-228600" algn="l" rtl="0" fontAlgn="base">
        <a:spcBef>
          <a:spcPct val="20000"/>
        </a:spcBef>
        <a:spcAft>
          <a:spcPct val="0"/>
        </a:spcAft>
        <a:buChar char="»"/>
        <a:defRPr sz="2000" b="1">
          <a:solidFill>
            <a:schemeClr val="tx1"/>
          </a:solidFill>
          <a:latin typeface="Arial Unicode MS" pitchFamily="34" charset="-128"/>
        </a:defRPr>
      </a:lvl6pPr>
      <a:lvl7pPr marL="2971800" indent="-228600" algn="l" rtl="0" fontAlgn="base">
        <a:spcBef>
          <a:spcPct val="20000"/>
        </a:spcBef>
        <a:spcAft>
          <a:spcPct val="0"/>
        </a:spcAft>
        <a:buChar char="»"/>
        <a:defRPr sz="2000" b="1">
          <a:solidFill>
            <a:schemeClr val="tx1"/>
          </a:solidFill>
          <a:latin typeface="Arial Unicode MS" pitchFamily="34" charset="-128"/>
        </a:defRPr>
      </a:lvl7pPr>
      <a:lvl8pPr marL="3429000" indent="-228600" algn="l" rtl="0" fontAlgn="base">
        <a:spcBef>
          <a:spcPct val="20000"/>
        </a:spcBef>
        <a:spcAft>
          <a:spcPct val="0"/>
        </a:spcAft>
        <a:buChar char="»"/>
        <a:defRPr sz="2000" b="1">
          <a:solidFill>
            <a:schemeClr val="tx1"/>
          </a:solidFill>
          <a:latin typeface="Arial Unicode MS" pitchFamily="34" charset="-128"/>
        </a:defRPr>
      </a:lvl8pPr>
      <a:lvl9pPr marL="3886200" indent="-228600" algn="l" rtl="0" fontAlgn="base">
        <a:spcBef>
          <a:spcPct val="20000"/>
        </a:spcBef>
        <a:spcAft>
          <a:spcPct val="0"/>
        </a:spcAft>
        <a:buChar char="»"/>
        <a:defRPr sz="2000" b="1">
          <a:solidFill>
            <a:schemeClr val="tx1"/>
          </a:solidFill>
          <a:latin typeface="Arial Unicode MS" pitchFamily="34" charset="-128"/>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286000"/>
            <a:ext cx="7772400" cy="1143000"/>
          </a:xfrm>
        </p:spPr>
        <p:txBody>
          <a:bodyPr/>
          <a:lstStyle/>
          <a:p>
            <a:pPr eaLnBrk="1" hangingPunct="1"/>
            <a:r>
              <a:rPr lang="en-GB" altLang="en-US" sz="4000" smtClean="0"/>
              <a:t>Metabolomics</a:t>
            </a:r>
            <a:br>
              <a:rPr lang="en-GB" altLang="en-US" sz="4000" smtClean="0"/>
            </a:br>
            <a:r>
              <a:rPr lang="en-GB" altLang="en-US" smtClean="0"/>
              <a:t>Data generation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GB" altLang="en-US" smtClean="0"/>
              <a:t>Metabolomics Flowscheme</a:t>
            </a:r>
          </a:p>
        </p:txBody>
      </p:sp>
      <p:sp>
        <p:nvSpPr>
          <p:cNvPr id="19459" name="Rectangle 3"/>
          <p:cNvSpPr>
            <a:spLocks noGrp="1" noChangeArrowheads="1"/>
          </p:cNvSpPr>
          <p:nvPr>
            <p:ph type="body" idx="1"/>
          </p:nvPr>
        </p:nvSpPr>
        <p:spPr>
          <a:xfrm>
            <a:off x="762000" y="1219200"/>
            <a:ext cx="5715000" cy="5029200"/>
          </a:xfrm>
        </p:spPr>
        <p:txBody>
          <a:bodyPr/>
          <a:lstStyle/>
          <a:p>
            <a:pPr eaLnBrk="1" hangingPunct="1">
              <a:spcBef>
                <a:spcPct val="0"/>
              </a:spcBef>
            </a:pPr>
            <a:r>
              <a:rPr lang="en-GB" altLang="en-US" sz="2400" smtClean="0"/>
              <a:t>Biological question</a:t>
            </a:r>
          </a:p>
          <a:p>
            <a:pPr eaLnBrk="1" hangingPunct="1">
              <a:spcBef>
                <a:spcPct val="0"/>
              </a:spcBef>
            </a:pPr>
            <a:endParaRPr lang="en-US" altLang="en-US" sz="2400" smtClean="0"/>
          </a:p>
          <a:p>
            <a:pPr eaLnBrk="1" hangingPunct="1">
              <a:spcBef>
                <a:spcPct val="0"/>
              </a:spcBef>
            </a:pPr>
            <a:r>
              <a:rPr lang="en-GB" altLang="en-US" sz="2400" smtClean="0">
                <a:solidFill>
                  <a:srgbClr val="FFFF00"/>
                </a:solidFill>
              </a:rPr>
              <a:t>Sampling</a:t>
            </a:r>
          </a:p>
          <a:p>
            <a:pPr eaLnBrk="1" hangingPunct="1">
              <a:spcBef>
                <a:spcPct val="0"/>
              </a:spcBef>
            </a:pPr>
            <a:endParaRPr lang="en-US" altLang="en-US" sz="2400" smtClean="0"/>
          </a:p>
          <a:p>
            <a:pPr eaLnBrk="1" hangingPunct="1">
              <a:spcBef>
                <a:spcPct val="0"/>
              </a:spcBef>
            </a:pPr>
            <a:r>
              <a:rPr lang="en-GB" altLang="en-US" sz="2400" smtClean="0"/>
              <a:t>Measurement</a:t>
            </a:r>
          </a:p>
          <a:p>
            <a:pPr eaLnBrk="1" hangingPunct="1">
              <a:spcBef>
                <a:spcPct val="0"/>
              </a:spcBef>
            </a:pPr>
            <a:endParaRPr lang="en-US" altLang="en-US" sz="2400" smtClean="0"/>
          </a:p>
          <a:p>
            <a:pPr eaLnBrk="1" hangingPunct="1">
              <a:spcBef>
                <a:spcPct val="0"/>
              </a:spcBef>
            </a:pPr>
            <a:r>
              <a:rPr lang="en-GB" altLang="en-US" sz="2400" smtClean="0"/>
              <a:t>Processing output</a:t>
            </a:r>
          </a:p>
          <a:p>
            <a:pPr eaLnBrk="1" hangingPunct="1">
              <a:spcBef>
                <a:spcPct val="0"/>
              </a:spcBef>
            </a:pPr>
            <a:endParaRPr lang="en-US" altLang="en-US" sz="2400" smtClean="0"/>
          </a:p>
          <a:p>
            <a:pPr eaLnBrk="1" hangingPunct="1">
              <a:spcBef>
                <a:spcPct val="0"/>
              </a:spcBef>
            </a:pPr>
            <a:r>
              <a:rPr lang="en-GB" altLang="en-US" sz="2400" smtClean="0"/>
              <a:t>Data comparison and visualisation</a:t>
            </a:r>
          </a:p>
          <a:p>
            <a:pPr eaLnBrk="1" hangingPunct="1">
              <a:spcBef>
                <a:spcPct val="0"/>
              </a:spcBef>
            </a:pPr>
            <a:endParaRPr lang="en-US" altLang="en-US" sz="2400" smtClean="0"/>
          </a:p>
          <a:p>
            <a:pPr eaLnBrk="1" hangingPunct="1">
              <a:spcBef>
                <a:spcPct val="0"/>
              </a:spcBef>
            </a:pPr>
            <a:r>
              <a:rPr lang="en-GB" altLang="en-US" sz="2400" smtClean="0"/>
              <a:t>Data verification</a:t>
            </a:r>
          </a:p>
          <a:p>
            <a:pPr eaLnBrk="1" hangingPunct="1">
              <a:spcBef>
                <a:spcPct val="0"/>
              </a:spcBef>
            </a:pPr>
            <a:endParaRPr lang="en-US" altLang="en-US" sz="2400" smtClean="0"/>
          </a:p>
          <a:p>
            <a:pPr eaLnBrk="1" hangingPunct="1">
              <a:spcBef>
                <a:spcPct val="0"/>
              </a:spcBef>
            </a:pPr>
            <a:r>
              <a:rPr lang="en-GB" altLang="en-US" sz="2400" smtClean="0"/>
              <a:t>Data interpretation</a:t>
            </a:r>
          </a:p>
        </p:txBody>
      </p:sp>
      <p:sp>
        <p:nvSpPr>
          <p:cNvPr id="19460" name="Rectangle 4"/>
          <p:cNvSpPr>
            <a:spLocks noChangeArrowheads="1"/>
          </p:cNvSpPr>
          <p:nvPr/>
        </p:nvSpPr>
        <p:spPr bwMode="auto">
          <a:xfrm>
            <a:off x="5486400" y="1279525"/>
            <a:ext cx="34290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eaLnBrk="1" hangingPunct="1">
              <a:spcBef>
                <a:spcPct val="50000"/>
              </a:spcBef>
              <a:buClrTx/>
              <a:buFontTx/>
              <a:buChar char="•"/>
            </a:pPr>
            <a:r>
              <a:rPr lang="en-US" altLang="en-US" b="0">
                <a:solidFill>
                  <a:srgbClr val="FFFF00"/>
                </a:solidFill>
              </a:rPr>
              <a:t> Size of sample compared 	to whole organism</a:t>
            </a:r>
          </a:p>
          <a:p>
            <a:pPr eaLnBrk="1" hangingPunct="1">
              <a:spcBef>
                <a:spcPct val="50000"/>
              </a:spcBef>
              <a:buClrTx/>
              <a:buFontTx/>
              <a:buChar char="•"/>
            </a:pPr>
            <a:r>
              <a:rPr lang="en-US" altLang="en-US" b="0">
                <a:solidFill>
                  <a:srgbClr val="FFFF00"/>
                </a:solidFill>
              </a:rPr>
              <a:t> Multiple samples </a:t>
            </a:r>
          </a:p>
          <a:p>
            <a:pPr eaLnBrk="1" hangingPunct="1">
              <a:spcBef>
                <a:spcPct val="50000"/>
              </a:spcBef>
              <a:buClrTx/>
              <a:buFontTx/>
              <a:buChar char="•"/>
            </a:pPr>
            <a:r>
              <a:rPr lang="en-US" altLang="en-US" b="0">
                <a:solidFill>
                  <a:srgbClr val="FFFF00"/>
                </a:solidFill>
              </a:rPr>
              <a:t> Pooled samples</a:t>
            </a:r>
          </a:p>
          <a:p>
            <a:pPr eaLnBrk="1" hangingPunct="1">
              <a:spcBef>
                <a:spcPct val="50000"/>
              </a:spcBef>
              <a:buClrTx/>
              <a:buFontTx/>
              <a:buChar char="•"/>
            </a:pPr>
            <a:r>
              <a:rPr lang="en-US" altLang="en-US" b="0">
                <a:solidFill>
                  <a:srgbClr val="FFFF00"/>
                </a:solidFill>
              </a:rPr>
              <a:t> Sample storage</a:t>
            </a:r>
          </a:p>
          <a:p>
            <a:pPr eaLnBrk="1" hangingPunct="1">
              <a:spcBef>
                <a:spcPct val="50000"/>
              </a:spcBef>
              <a:buClrTx/>
              <a:buFontTx/>
              <a:buChar char="•"/>
            </a:pPr>
            <a:r>
              <a:rPr lang="en-US" altLang="en-US" b="0">
                <a:solidFill>
                  <a:srgbClr val="FFFF00"/>
                </a:solidFill>
              </a:rPr>
              <a:t> Sample extraction</a:t>
            </a:r>
          </a:p>
        </p:txBody>
      </p:sp>
      <p:sp>
        <p:nvSpPr>
          <p:cNvPr id="19461" name="Line 5"/>
          <p:cNvSpPr>
            <a:spLocks noChangeShapeType="1"/>
          </p:cNvSpPr>
          <p:nvPr/>
        </p:nvSpPr>
        <p:spPr bwMode="auto">
          <a:xfrm>
            <a:off x="2819400" y="2209800"/>
            <a:ext cx="2286000" cy="3810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462" name="AutoShape 6"/>
          <p:cNvSpPr>
            <a:spLocks/>
          </p:cNvSpPr>
          <p:nvPr/>
        </p:nvSpPr>
        <p:spPr bwMode="auto">
          <a:xfrm>
            <a:off x="5029200" y="1295400"/>
            <a:ext cx="457200" cy="2590800"/>
          </a:xfrm>
          <a:prstGeom prst="leftBrace">
            <a:avLst>
              <a:gd name="adj1" fmla="val 47222"/>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smtClean="0"/>
              <a:t>Biological and technical variation</a:t>
            </a:r>
          </a:p>
        </p:txBody>
      </p:sp>
      <p:sp>
        <p:nvSpPr>
          <p:cNvPr id="21507" name="Rectangle 3"/>
          <p:cNvSpPr>
            <a:spLocks noGrp="1" noChangeArrowheads="1"/>
          </p:cNvSpPr>
          <p:nvPr>
            <p:ph type="body" idx="1"/>
          </p:nvPr>
        </p:nvSpPr>
        <p:spPr>
          <a:xfrm>
            <a:off x="381000" y="1798638"/>
            <a:ext cx="3886200" cy="4525962"/>
          </a:xfrm>
        </p:spPr>
        <p:txBody>
          <a:bodyPr/>
          <a:lstStyle/>
          <a:p>
            <a:pPr eaLnBrk="1" hangingPunct="1"/>
            <a:r>
              <a:rPr lang="en-US" altLang="en-US" smtClean="0"/>
              <a:t>Technical variation sources</a:t>
            </a:r>
          </a:p>
          <a:p>
            <a:pPr lvl="1" eaLnBrk="1" hangingPunct="1"/>
            <a:r>
              <a:rPr lang="en-US" altLang="en-US" smtClean="0"/>
              <a:t>Extraction</a:t>
            </a:r>
          </a:p>
          <a:p>
            <a:pPr lvl="1" eaLnBrk="1" hangingPunct="1"/>
            <a:r>
              <a:rPr lang="en-US" altLang="en-US" smtClean="0"/>
              <a:t>Derivatisation reaction</a:t>
            </a:r>
          </a:p>
          <a:p>
            <a:pPr lvl="1" eaLnBrk="1" hangingPunct="1"/>
            <a:r>
              <a:rPr lang="en-US" altLang="en-US" smtClean="0"/>
              <a:t>GC run (retention time)</a:t>
            </a:r>
          </a:p>
          <a:p>
            <a:pPr lvl="1" eaLnBrk="1" hangingPunct="1"/>
            <a:r>
              <a:rPr lang="en-US" altLang="en-US" smtClean="0"/>
              <a:t>Fragmentation </a:t>
            </a:r>
          </a:p>
          <a:p>
            <a:pPr lvl="1" eaLnBrk="1" hangingPunct="1"/>
            <a:r>
              <a:rPr lang="en-US" altLang="en-US" smtClean="0"/>
              <a:t>Deconvolution peaks</a:t>
            </a:r>
          </a:p>
          <a:p>
            <a:pPr lvl="1" eaLnBrk="1" hangingPunct="1"/>
            <a:r>
              <a:rPr lang="en-US" altLang="en-US" smtClean="0"/>
              <a:t>Ion suppression</a:t>
            </a:r>
          </a:p>
          <a:p>
            <a:pPr lvl="1" eaLnBrk="1" hangingPunct="1">
              <a:buFontTx/>
              <a:buNone/>
            </a:pPr>
            <a:r>
              <a:rPr lang="en-US" altLang="en-US" smtClean="0"/>
              <a:t> </a:t>
            </a:r>
          </a:p>
        </p:txBody>
      </p:sp>
      <p:sp>
        <p:nvSpPr>
          <p:cNvPr id="21508" name="Rectangle 4"/>
          <p:cNvSpPr>
            <a:spLocks noChangeArrowheads="1"/>
          </p:cNvSpPr>
          <p:nvPr/>
        </p:nvSpPr>
        <p:spPr bwMode="auto">
          <a:xfrm>
            <a:off x="4343400" y="1828800"/>
            <a:ext cx="45720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eaLnBrk="1" hangingPunct="1">
              <a:spcBef>
                <a:spcPct val="50000"/>
              </a:spcBef>
            </a:pPr>
            <a:r>
              <a:rPr lang="en-US" altLang="en-US">
                <a:solidFill>
                  <a:schemeClr val="folHlink"/>
                </a:solidFill>
              </a:rPr>
              <a:t> Biological variation sources</a:t>
            </a:r>
          </a:p>
          <a:p>
            <a:pPr lvl="1" eaLnBrk="1" hangingPunct="1">
              <a:spcBef>
                <a:spcPct val="50000"/>
              </a:spcBef>
            </a:pPr>
            <a:r>
              <a:rPr lang="en-US" altLang="en-US">
                <a:solidFill>
                  <a:schemeClr val="folHlink"/>
                </a:solidFill>
              </a:rPr>
              <a:t> Micro environment</a:t>
            </a:r>
          </a:p>
          <a:p>
            <a:pPr lvl="1" eaLnBrk="1" hangingPunct="1">
              <a:spcBef>
                <a:spcPct val="50000"/>
              </a:spcBef>
            </a:pPr>
            <a:r>
              <a:rPr lang="en-US" altLang="en-US">
                <a:solidFill>
                  <a:schemeClr val="folHlink"/>
                </a:solidFill>
              </a:rPr>
              <a:t> Stochastic processes</a:t>
            </a:r>
          </a:p>
          <a:p>
            <a:pPr lvl="1" eaLnBrk="1" hangingPunct="1">
              <a:spcBef>
                <a:spcPct val="50000"/>
              </a:spcBef>
            </a:pPr>
            <a:r>
              <a:rPr lang="en-US" altLang="en-US">
                <a:solidFill>
                  <a:schemeClr val="folHlink"/>
                </a:solidFill>
              </a:rPr>
              <a:t> Intrinsic regulation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smtClean="0"/>
              <a:t>Biological and technical variation</a:t>
            </a:r>
          </a:p>
        </p:txBody>
      </p:sp>
      <p:sp>
        <p:nvSpPr>
          <p:cNvPr id="23555" name="Rectangle 3"/>
          <p:cNvSpPr>
            <a:spLocks noGrp="1" noChangeArrowheads="1"/>
          </p:cNvSpPr>
          <p:nvPr>
            <p:ph type="body" idx="1"/>
          </p:nvPr>
        </p:nvSpPr>
        <p:spPr>
          <a:xfrm>
            <a:off x="381000" y="1798638"/>
            <a:ext cx="3886200" cy="4525962"/>
          </a:xfrm>
        </p:spPr>
        <p:txBody>
          <a:bodyPr/>
          <a:lstStyle/>
          <a:p>
            <a:pPr eaLnBrk="1" hangingPunct="1"/>
            <a:r>
              <a:rPr lang="en-US" altLang="en-US" smtClean="0">
                <a:solidFill>
                  <a:schemeClr val="folHlink"/>
                </a:solidFill>
              </a:rPr>
              <a:t>Technical variation sources</a:t>
            </a:r>
          </a:p>
          <a:p>
            <a:pPr lvl="1" eaLnBrk="1" hangingPunct="1"/>
            <a:r>
              <a:rPr lang="en-US" altLang="en-US" smtClean="0">
                <a:solidFill>
                  <a:schemeClr val="folHlink"/>
                </a:solidFill>
              </a:rPr>
              <a:t>Extraction</a:t>
            </a:r>
          </a:p>
          <a:p>
            <a:pPr lvl="1" eaLnBrk="1" hangingPunct="1"/>
            <a:r>
              <a:rPr lang="en-US" altLang="en-US" smtClean="0">
                <a:solidFill>
                  <a:schemeClr val="folHlink"/>
                </a:solidFill>
              </a:rPr>
              <a:t>Derivatisation reaction</a:t>
            </a:r>
          </a:p>
          <a:p>
            <a:pPr lvl="1" eaLnBrk="1" hangingPunct="1"/>
            <a:r>
              <a:rPr lang="en-US" altLang="en-US" smtClean="0">
                <a:solidFill>
                  <a:schemeClr val="folHlink"/>
                </a:solidFill>
              </a:rPr>
              <a:t>GC run (retention time)</a:t>
            </a:r>
          </a:p>
          <a:p>
            <a:pPr lvl="1" eaLnBrk="1" hangingPunct="1"/>
            <a:r>
              <a:rPr lang="en-US" altLang="en-US" smtClean="0">
                <a:solidFill>
                  <a:schemeClr val="folHlink"/>
                </a:solidFill>
              </a:rPr>
              <a:t>Fragmentation </a:t>
            </a:r>
          </a:p>
          <a:p>
            <a:pPr lvl="1" eaLnBrk="1" hangingPunct="1"/>
            <a:r>
              <a:rPr lang="en-US" altLang="en-US" smtClean="0">
                <a:solidFill>
                  <a:schemeClr val="folHlink"/>
                </a:solidFill>
              </a:rPr>
              <a:t>Deconvolution peaks</a:t>
            </a:r>
          </a:p>
          <a:p>
            <a:pPr lvl="1" eaLnBrk="1" hangingPunct="1"/>
            <a:r>
              <a:rPr lang="en-US" altLang="en-US" smtClean="0">
                <a:solidFill>
                  <a:schemeClr val="folHlink"/>
                </a:solidFill>
              </a:rPr>
              <a:t>Ion suppression</a:t>
            </a:r>
          </a:p>
          <a:p>
            <a:pPr lvl="1" eaLnBrk="1" hangingPunct="1">
              <a:buFontTx/>
              <a:buNone/>
            </a:pPr>
            <a:r>
              <a:rPr lang="en-US" altLang="en-US" smtClean="0"/>
              <a:t> </a:t>
            </a:r>
          </a:p>
        </p:txBody>
      </p:sp>
      <p:sp>
        <p:nvSpPr>
          <p:cNvPr id="23556" name="Rectangle 4"/>
          <p:cNvSpPr>
            <a:spLocks noChangeArrowheads="1"/>
          </p:cNvSpPr>
          <p:nvPr/>
        </p:nvSpPr>
        <p:spPr bwMode="auto">
          <a:xfrm>
            <a:off x="4343400" y="1828800"/>
            <a:ext cx="45720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eaLnBrk="1" hangingPunct="1">
              <a:spcBef>
                <a:spcPct val="50000"/>
              </a:spcBef>
            </a:pPr>
            <a:r>
              <a:rPr lang="en-US" altLang="en-US"/>
              <a:t> Biological variation sources</a:t>
            </a:r>
          </a:p>
          <a:p>
            <a:pPr lvl="1" eaLnBrk="1" hangingPunct="1">
              <a:spcBef>
                <a:spcPct val="50000"/>
              </a:spcBef>
            </a:pPr>
            <a:r>
              <a:rPr lang="en-US" altLang="en-US"/>
              <a:t> Micro environment</a:t>
            </a:r>
          </a:p>
          <a:p>
            <a:pPr lvl="1" eaLnBrk="1" hangingPunct="1">
              <a:spcBef>
                <a:spcPct val="50000"/>
              </a:spcBef>
            </a:pPr>
            <a:r>
              <a:rPr lang="en-US" altLang="en-US"/>
              <a:t> Stochastic processes</a:t>
            </a:r>
          </a:p>
          <a:p>
            <a:pPr lvl="1" eaLnBrk="1" hangingPunct="1">
              <a:spcBef>
                <a:spcPct val="50000"/>
              </a:spcBef>
            </a:pPr>
            <a:r>
              <a:rPr lang="en-US" altLang="en-US"/>
              <a:t> Intrinsic regulation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altLang="en-US" smtClean="0"/>
              <a:t>Metabolomics Flowscheme</a:t>
            </a:r>
          </a:p>
        </p:txBody>
      </p:sp>
      <p:sp>
        <p:nvSpPr>
          <p:cNvPr id="25603" name="Rectangle 3"/>
          <p:cNvSpPr>
            <a:spLocks noGrp="1" noChangeArrowheads="1"/>
          </p:cNvSpPr>
          <p:nvPr>
            <p:ph type="body" idx="1"/>
          </p:nvPr>
        </p:nvSpPr>
        <p:spPr>
          <a:xfrm>
            <a:off x="762000" y="1219200"/>
            <a:ext cx="7772400" cy="5029200"/>
          </a:xfrm>
        </p:spPr>
        <p:txBody>
          <a:bodyPr/>
          <a:lstStyle/>
          <a:p>
            <a:pPr eaLnBrk="1" hangingPunct="1">
              <a:spcBef>
                <a:spcPct val="0"/>
              </a:spcBef>
            </a:pPr>
            <a:r>
              <a:rPr lang="en-GB" altLang="en-US" sz="2400" smtClean="0"/>
              <a:t>Biological question</a:t>
            </a:r>
          </a:p>
          <a:p>
            <a:pPr eaLnBrk="1" hangingPunct="1">
              <a:spcBef>
                <a:spcPct val="0"/>
              </a:spcBef>
            </a:pPr>
            <a:endParaRPr lang="en-US" altLang="en-US" sz="2400" smtClean="0"/>
          </a:p>
          <a:p>
            <a:pPr eaLnBrk="1" hangingPunct="1">
              <a:spcBef>
                <a:spcPct val="0"/>
              </a:spcBef>
            </a:pPr>
            <a:r>
              <a:rPr lang="en-GB" altLang="en-US" sz="2400" smtClean="0"/>
              <a:t>Sampling</a:t>
            </a:r>
          </a:p>
          <a:p>
            <a:pPr eaLnBrk="1" hangingPunct="1">
              <a:spcBef>
                <a:spcPct val="0"/>
              </a:spcBef>
            </a:pPr>
            <a:endParaRPr lang="en-US" altLang="en-US" sz="2400" smtClean="0">
              <a:solidFill>
                <a:srgbClr val="FFFF00"/>
              </a:solidFill>
            </a:endParaRPr>
          </a:p>
          <a:p>
            <a:pPr eaLnBrk="1" hangingPunct="1">
              <a:spcBef>
                <a:spcPct val="0"/>
              </a:spcBef>
            </a:pPr>
            <a:r>
              <a:rPr lang="en-GB" altLang="en-US" sz="2400" smtClean="0">
                <a:solidFill>
                  <a:srgbClr val="FFFF00"/>
                </a:solidFill>
              </a:rPr>
              <a:t>Measurement</a:t>
            </a:r>
          </a:p>
          <a:p>
            <a:pPr eaLnBrk="1" hangingPunct="1">
              <a:spcBef>
                <a:spcPct val="0"/>
              </a:spcBef>
            </a:pPr>
            <a:endParaRPr lang="en-US" altLang="en-US" sz="2400" smtClean="0">
              <a:solidFill>
                <a:srgbClr val="FFFF00"/>
              </a:solidFill>
            </a:endParaRPr>
          </a:p>
          <a:p>
            <a:pPr eaLnBrk="1" hangingPunct="1">
              <a:spcBef>
                <a:spcPct val="0"/>
              </a:spcBef>
            </a:pPr>
            <a:r>
              <a:rPr lang="en-GB" altLang="en-US" sz="2400" smtClean="0"/>
              <a:t>Processing output</a:t>
            </a:r>
          </a:p>
          <a:p>
            <a:pPr eaLnBrk="1" hangingPunct="1">
              <a:spcBef>
                <a:spcPct val="0"/>
              </a:spcBef>
            </a:pPr>
            <a:endParaRPr lang="en-US" altLang="en-US" sz="2400" smtClean="0"/>
          </a:p>
          <a:p>
            <a:pPr eaLnBrk="1" hangingPunct="1">
              <a:spcBef>
                <a:spcPct val="0"/>
              </a:spcBef>
            </a:pPr>
            <a:r>
              <a:rPr lang="en-GB" altLang="en-US" sz="2400" smtClean="0"/>
              <a:t>Data comparison and visualisation</a:t>
            </a:r>
          </a:p>
          <a:p>
            <a:pPr eaLnBrk="1" hangingPunct="1">
              <a:spcBef>
                <a:spcPct val="0"/>
              </a:spcBef>
            </a:pPr>
            <a:endParaRPr lang="en-US" altLang="en-US" sz="2400" smtClean="0"/>
          </a:p>
          <a:p>
            <a:pPr eaLnBrk="1" hangingPunct="1">
              <a:spcBef>
                <a:spcPct val="0"/>
              </a:spcBef>
            </a:pPr>
            <a:r>
              <a:rPr lang="en-GB" altLang="en-US" sz="2400" smtClean="0"/>
              <a:t>Data verification</a:t>
            </a:r>
          </a:p>
          <a:p>
            <a:pPr eaLnBrk="1" hangingPunct="1">
              <a:spcBef>
                <a:spcPct val="0"/>
              </a:spcBef>
            </a:pPr>
            <a:endParaRPr lang="en-US" altLang="en-US" sz="2400" smtClean="0"/>
          </a:p>
          <a:p>
            <a:pPr eaLnBrk="1" hangingPunct="1">
              <a:spcBef>
                <a:spcPct val="0"/>
              </a:spcBef>
            </a:pPr>
            <a:r>
              <a:rPr lang="en-GB" altLang="en-US" sz="2400" smtClean="0"/>
              <a:t>Data interpretation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GB" altLang="en-US" smtClean="0"/>
              <a:t>Analytical techniques</a:t>
            </a:r>
          </a:p>
        </p:txBody>
      </p:sp>
      <p:sp>
        <p:nvSpPr>
          <p:cNvPr id="27651" name="Rectangle 3"/>
          <p:cNvSpPr>
            <a:spLocks noGrp="1" noChangeArrowheads="1"/>
          </p:cNvSpPr>
          <p:nvPr>
            <p:ph type="body" idx="1"/>
          </p:nvPr>
        </p:nvSpPr>
        <p:spPr>
          <a:xfrm>
            <a:off x="457200" y="1524000"/>
            <a:ext cx="8305800" cy="3733800"/>
          </a:xfrm>
        </p:spPr>
        <p:txBody>
          <a:bodyPr/>
          <a:lstStyle/>
          <a:p>
            <a:pPr eaLnBrk="1" hangingPunct="1"/>
            <a:r>
              <a:rPr lang="en-US" altLang="en-US" sz="2400" smtClean="0"/>
              <a:t>Gas Chromatography Mass Spectrometry (</a:t>
            </a:r>
            <a:r>
              <a:rPr lang="en-US" altLang="en-US" sz="2400" smtClean="0">
                <a:solidFill>
                  <a:srgbClr val="FFFF00"/>
                </a:solidFill>
              </a:rPr>
              <a:t>GC-MS</a:t>
            </a:r>
            <a:r>
              <a:rPr lang="en-US" altLang="en-US" sz="2400" smtClean="0"/>
              <a:t>) </a:t>
            </a:r>
          </a:p>
          <a:p>
            <a:pPr eaLnBrk="1" hangingPunct="1"/>
            <a:endParaRPr lang="en-US" altLang="en-US" sz="2400" smtClean="0"/>
          </a:p>
          <a:p>
            <a:pPr eaLnBrk="1" hangingPunct="1"/>
            <a:r>
              <a:rPr lang="en-US" altLang="en-US" sz="2400" smtClean="0"/>
              <a:t>Liquid Chromatography Mass Spectrometry </a:t>
            </a:r>
            <a:r>
              <a:rPr lang="en-US" altLang="en-US" sz="2400" smtClean="0">
                <a:solidFill>
                  <a:srgbClr val="FFFF00"/>
                </a:solidFill>
              </a:rPr>
              <a:t>(LC-MS</a:t>
            </a:r>
            <a:r>
              <a:rPr lang="en-US" altLang="en-US" sz="2400" smtClean="0"/>
              <a:t>)</a:t>
            </a:r>
          </a:p>
          <a:p>
            <a:pPr eaLnBrk="1" hangingPunct="1"/>
            <a:endParaRPr lang="en-US" altLang="en-US" sz="2400" smtClean="0"/>
          </a:p>
          <a:p>
            <a:pPr eaLnBrk="1" hangingPunct="1"/>
            <a:r>
              <a:rPr lang="en-US" altLang="en-US" sz="2400" smtClean="0"/>
              <a:t>Nuclear Magnetic Resonance (</a:t>
            </a:r>
            <a:r>
              <a:rPr lang="en-US" altLang="en-US" sz="2400" smtClean="0">
                <a:solidFill>
                  <a:srgbClr val="FFFF00"/>
                </a:solidFill>
              </a:rPr>
              <a:t>NMR</a:t>
            </a:r>
            <a:r>
              <a:rPr lang="en-US" altLang="en-US" sz="2400" smtClean="0"/>
              <a:t>)</a:t>
            </a:r>
          </a:p>
          <a:p>
            <a:pPr eaLnBrk="1" hangingPunct="1"/>
            <a:endParaRPr lang="en-US" altLang="en-US" sz="2400" smtClean="0"/>
          </a:p>
          <a:p>
            <a:pPr eaLnBrk="1" hangingPunct="1"/>
            <a:r>
              <a:rPr lang="en-US" altLang="en-US" sz="2400" smtClean="0"/>
              <a:t>Fourier-Transform Infrared Spectroscopy (</a:t>
            </a:r>
            <a:r>
              <a:rPr lang="en-US" altLang="en-US" sz="2400" smtClean="0">
                <a:solidFill>
                  <a:srgbClr val="FFFF00"/>
                </a:solidFill>
              </a:rPr>
              <a:t>FTIR-MS</a:t>
            </a:r>
            <a:r>
              <a:rPr lang="en-US" altLang="en-US" sz="2400" smtClean="0"/>
              <a:t>)</a:t>
            </a:r>
          </a:p>
          <a:p>
            <a:pPr eaLnBrk="1" hangingPunct="1"/>
            <a:endParaRPr lang="en-GB" altLang="en-US" sz="240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Ice%20mount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638" y="908050"/>
            <a:ext cx="3538537"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 Box 5"/>
          <p:cNvSpPr txBox="1">
            <a:spLocks noChangeArrowheads="1"/>
          </p:cNvSpPr>
          <p:nvPr/>
        </p:nvSpPr>
        <p:spPr bwMode="auto">
          <a:xfrm>
            <a:off x="1427163" y="1752600"/>
            <a:ext cx="1419225"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nSpc>
                <a:spcPts val="4000"/>
              </a:lnSpc>
              <a:spcBef>
                <a:spcPct val="0"/>
              </a:spcBef>
              <a:buClrTx/>
              <a:buFontTx/>
              <a:buNone/>
            </a:pPr>
            <a:r>
              <a:rPr lang="en-US" altLang="en-US" sz="2400"/>
              <a:t>NMR</a:t>
            </a:r>
          </a:p>
          <a:p>
            <a:pPr>
              <a:lnSpc>
                <a:spcPts val="4000"/>
              </a:lnSpc>
              <a:spcBef>
                <a:spcPct val="0"/>
              </a:spcBef>
              <a:buClrTx/>
              <a:buFontTx/>
              <a:buNone/>
            </a:pPr>
            <a:endParaRPr lang="en-US" altLang="en-US" sz="2400"/>
          </a:p>
          <a:p>
            <a:pPr>
              <a:lnSpc>
                <a:spcPts val="4000"/>
              </a:lnSpc>
              <a:spcBef>
                <a:spcPct val="0"/>
              </a:spcBef>
              <a:buClrTx/>
              <a:buFontTx/>
              <a:buNone/>
            </a:pPr>
            <a:r>
              <a:rPr lang="en-US" altLang="en-US" sz="2400"/>
              <a:t>GC/MS</a:t>
            </a:r>
          </a:p>
          <a:p>
            <a:pPr>
              <a:lnSpc>
                <a:spcPts val="4000"/>
              </a:lnSpc>
              <a:spcBef>
                <a:spcPct val="0"/>
              </a:spcBef>
              <a:buClrTx/>
              <a:buFontTx/>
              <a:buNone/>
            </a:pPr>
            <a:endParaRPr lang="en-US" altLang="en-US" sz="2400"/>
          </a:p>
          <a:p>
            <a:pPr>
              <a:lnSpc>
                <a:spcPts val="4000"/>
              </a:lnSpc>
              <a:spcBef>
                <a:spcPct val="0"/>
              </a:spcBef>
              <a:buClrTx/>
              <a:buFontTx/>
              <a:buNone/>
            </a:pPr>
            <a:r>
              <a:rPr lang="en-US" altLang="en-US" sz="2400"/>
              <a:t>LC/MS</a:t>
            </a:r>
          </a:p>
          <a:p>
            <a:pPr>
              <a:lnSpc>
                <a:spcPts val="4000"/>
              </a:lnSpc>
              <a:spcBef>
                <a:spcPct val="0"/>
              </a:spcBef>
              <a:buClrTx/>
              <a:buFontTx/>
              <a:buNone/>
            </a:pPr>
            <a:endParaRPr lang="en-US" altLang="en-US" sz="2400"/>
          </a:p>
          <a:p>
            <a:pPr>
              <a:lnSpc>
                <a:spcPts val="4000"/>
              </a:lnSpc>
              <a:spcBef>
                <a:spcPct val="0"/>
              </a:spcBef>
              <a:buClrTx/>
              <a:buFontTx/>
              <a:buNone/>
            </a:pPr>
            <a:r>
              <a:rPr lang="en-US" altLang="en-US" sz="2400"/>
              <a:t>FTIR-MS</a:t>
            </a:r>
          </a:p>
        </p:txBody>
      </p:sp>
      <p:sp>
        <p:nvSpPr>
          <p:cNvPr id="29700" name="Text Box 6"/>
          <p:cNvSpPr txBox="1">
            <a:spLocks noChangeArrowheads="1"/>
          </p:cNvSpPr>
          <p:nvPr/>
        </p:nvSpPr>
        <p:spPr bwMode="auto">
          <a:xfrm>
            <a:off x="6715125" y="1754188"/>
            <a:ext cx="1443038"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nSpc>
                <a:spcPts val="4000"/>
              </a:lnSpc>
              <a:spcBef>
                <a:spcPct val="0"/>
              </a:spcBef>
              <a:buClrTx/>
              <a:buFontTx/>
              <a:buNone/>
            </a:pPr>
            <a:r>
              <a:rPr lang="en-US" altLang="en-US" sz="2400"/>
              <a:t>10</a:t>
            </a:r>
            <a:r>
              <a:rPr lang="en-US" altLang="en-US" sz="2400" baseline="30000"/>
              <a:t>-6</a:t>
            </a:r>
            <a:r>
              <a:rPr lang="en-US" altLang="en-US" sz="2400"/>
              <a:t>  mol</a:t>
            </a:r>
          </a:p>
          <a:p>
            <a:pPr>
              <a:lnSpc>
                <a:spcPts val="4000"/>
              </a:lnSpc>
              <a:spcBef>
                <a:spcPct val="0"/>
              </a:spcBef>
              <a:buClrTx/>
              <a:buFontTx/>
              <a:buNone/>
            </a:pPr>
            <a:endParaRPr lang="en-US" altLang="en-US" sz="2400"/>
          </a:p>
          <a:p>
            <a:pPr>
              <a:lnSpc>
                <a:spcPts val="4000"/>
              </a:lnSpc>
              <a:spcBef>
                <a:spcPct val="0"/>
              </a:spcBef>
              <a:buClrTx/>
              <a:buFontTx/>
              <a:buNone/>
            </a:pPr>
            <a:r>
              <a:rPr lang="en-US" altLang="en-US" sz="2400"/>
              <a:t>10</a:t>
            </a:r>
            <a:r>
              <a:rPr lang="en-US" altLang="en-US" sz="2400" baseline="30000"/>
              <a:t>-12</a:t>
            </a:r>
            <a:r>
              <a:rPr lang="en-US" altLang="en-US" sz="2400"/>
              <a:t> mol</a:t>
            </a:r>
          </a:p>
          <a:p>
            <a:pPr>
              <a:lnSpc>
                <a:spcPts val="4000"/>
              </a:lnSpc>
              <a:spcBef>
                <a:spcPct val="0"/>
              </a:spcBef>
              <a:buClrTx/>
              <a:buFontTx/>
              <a:buNone/>
            </a:pPr>
            <a:endParaRPr lang="en-US" altLang="en-US" sz="2400"/>
          </a:p>
          <a:p>
            <a:pPr>
              <a:lnSpc>
                <a:spcPts val="4000"/>
              </a:lnSpc>
              <a:spcBef>
                <a:spcPct val="0"/>
              </a:spcBef>
              <a:buClrTx/>
              <a:buFontTx/>
              <a:buNone/>
            </a:pPr>
            <a:r>
              <a:rPr lang="en-US" altLang="en-US" sz="2400"/>
              <a:t>10</a:t>
            </a:r>
            <a:r>
              <a:rPr lang="en-US" altLang="en-US" sz="2400" baseline="30000"/>
              <a:t>-15</a:t>
            </a:r>
            <a:r>
              <a:rPr lang="en-US" altLang="en-US" sz="2400"/>
              <a:t> mol</a:t>
            </a:r>
          </a:p>
          <a:p>
            <a:pPr>
              <a:lnSpc>
                <a:spcPts val="4000"/>
              </a:lnSpc>
              <a:spcBef>
                <a:spcPct val="0"/>
              </a:spcBef>
              <a:buClrTx/>
              <a:buFontTx/>
              <a:buNone/>
            </a:pPr>
            <a:endParaRPr lang="en-US" altLang="en-US" sz="2400"/>
          </a:p>
          <a:p>
            <a:pPr>
              <a:lnSpc>
                <a:spcPts val="4000"/>
              </a:lnSpc>
              <a:spcBef>
                <a:spcPct val="0"/>
              </a:spcBef>
              <a:buClrTx/>
              <a:buFontTx/>
              <a:buNone/>
            </a:pPr>
            <a:r>
              <a:rPr lang="en-US" altLang="en-US" sz="2400"/>
              <a:t>10</a:t>
            </a:r>
            <a:r>
              <a:rPr lang="en-US" altLang="en-US" sz="2400" baseline="30000"/>
              <a:t>-18</a:t>
            </a:r>
            <a:r>
              <a:rPr lang="en-US" altLang="en-US" sz="2400"/>
              <a:t> mol</a:t>
            </a:r>
          </a:p>
        </p:txBody>
      </p:sp>
      <p:sp>
        <p:nvSpPr>
          <p:cNvPr id="29701" name="Rectangle 7"/>
          <p:cNvSpPr>
            <a:spLocks noGrp="1" noChangeArrowheads="1"/>
          </p:cNvSpPr>
          <p:nvPr>
            <p:ph type="title"/>
          </p:nvPr>
        </p:nvSpPr>
        <p:spPr>
          <a:noFill/>
        </p:spPr>
        <p:txBody>
          <a:bodyPr/>
          <a:lstStyle/>
          <a:p>
            <a:pPr eaLnBrk="1" hangingPunct="1"/>
            <a:r>
              <a:rPr lang="en-GB" altLang="en-US" smtClean="0"/>
              <a:t>Sensitivity of analytical techniques</a:t>
            </a:r>
          </a:p>
        </p:txBody>
      </p:sp>
      <p:sp>
        <p:nvSpPr>
          <p:cNvPr id="29702" name="Rechthoek 1"/>
          <p:cNvSpPr>
            <a:spLocks noChangeArrowheads="1"/>
          </p:cNvSpPr>
          <p:nvPr/>
        </p:nvSpPr>
        <p:spPr bwMode="auto">
          <a:xfrm>
            <a:off x="6300788" y="6546850"/>
            <a:ext cx="28416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en-GB" altLang="en-US" sz="1100"/>
              <a:t>https://mghspeakfreely.wordpress.com/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altLang="en-US" smtClean="0"/>
              <a:t>LC-MS / GC-MS</a:t>
            </a:r>
          </a:p>
        </p:txBody>
      </p:sp>
      <p:sp>
        <p:nvSpPr>
          <p:cNvPr id="31747" name="Rectangle 9"/>
          <p:cNvSpPr>
            <a:spLocks noChangeArrowheads="1"/>
          </p:cNvSpPr>
          <p:nvPr>
            <p:ph type="body" idx="1"/>
          </p:nvPr>
        </p:nvSpPr>
        <p:spPr>
          <a:xfrm>
            <a:off x="990600" y="1752600"/>
            <a:ext cx="1295400" cy="381000"/>
          </a:xfrm>
          <a:noFill/>
        </p:spPr>
        <p:txBody>
          <a:bodyPr/>
          <a:lstStyle/>
          <a:p>
            <a:pPr>
              <a:lnSpc>
                <a:spcPct val="90000"/>
              </a:lnSpc>
              <a:spcBef>
                <a:spcPct val="0"/>
              </a:spcBef>
              <a:buClrTx/>
              <a:buFontTx/>
              <a:buNone/>
            </a:pPr>
            <a:r>
              <a:rPr lang="en-GB" altLang="en-US" smtClean="0"/>
              <a:t>Sample</a:t>
            </a:r>
          </a:p>
        </p:txBody>
      </p:sp>
      <p:sp>
        <p:nvSpPr>
          <p:cNvPr id="31748" name="AutoShape 10"/>
          <p:cNvSpPr>
            <a:spLocks noChangeArrowheads="1"/>
          </p:cNvSpPr>
          <p:nvPr/>
        </p:nvSpPr>
        <p:spPr bwMode="auto">
          <a:xfrm>
            <a:off x="1828800" y="1143000"/>
            <a:ext cx="1143000" cy="609600"/>
          </a:xfrm>
          <a:prstGeom prst="curvedDownArrow">
            <a:avLst>
              <a:gd name="adj1" fmla="val 37500"/>
              <a:gd name="adj2" fmla="val 75000"/>
              <a:gd name="adj3" fmla="val 33333"/>
            </a:avLst>
          </a:prstGeom>
          <a:solidFill>
            <a:srgbClr val="FF0066"/>
          </a:solidFill>
          <a:ln w="9525">
            <a:solidFill>
              <a:srgbClr val="FF0066"/>
            </a:solidFill>
            <a:miter lim="800000"/>
            <a:headEnd/>
            <a:tailEnd/>
          </a:ln>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31749" name="AutoShape 15"/>
          <p:cNvSpPr>
            <a:spLocks noChangeArrowheads="1"/>
          </p:cNvSpPr>
          <p:nvPr/>
        </p:nvSpPr>
        <p:spPr bwMode="auto">
          <a:xfrm>
            <a:off x="2401888" y="2032000"/>
            <a:ext cx="685800" cy="2311400"/>
          </a:xfrm>
          <a:prstGeom prst="can">
            <a:avLst>
              <a:gd name="adj" fmla="val 52069"/>
            </a:avLst>
          </a:prstGeom>
          <a:solidFill>
            <a:srgbClr val="FFFF99"/>
          </a:solidFill>
          <a:ln w="28575">
            <a:solidFill>
              <a:schemeClr val="tx1"/>
            </a:solidFill>
            <a:round/>
            <a:headEnd/>
            <a:tailEnd/>
          </a:ln>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31750" name="Text Box 16"/>
          <p:cNvSpPr txBox="1">
            <a:spLocks noChangeArrowheads="1"/>
          </p:cNvSpPr>
          <p:nvPr/>
        </p:nvSpPr>
        <p:spPr bwMode="auto">
          <a:xfrm>
            <a:off x="152400" y="2971800"/>
            <a:ext cx="2232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a:t>Chromatography</a:t>
            </a:r>
          </a:p>
          <a:p>
            <a:pPr>
              <a:spcBef>
                <a:spcPct val="0"/>
              </a:spcBef>
              <a:buClrTx/>
              <a:buFontTx/>
              <a:buNone/>
            </a:pPr>
            <a:r>
              <a:rPr lang="en-GB" altLang="en-US"/>
              <a:t>column</a:t>
            </a:r>
          </a:p>
        </p:txBody>
      </p:sp>
      <p:sp>
        <p:nvSpPr>
          <p:cNvPr id="31751" name="AutoShape 17"/>
          <p:cNvSpPr>
            <a:spLocks noChangeArrowheads="1"/>
          </p:cNvSpPr>
          <p:nvPr/>
        </p:nvSpPr>
        <p:spPr bwMode="auto">
          <a:xfrm>
            <a:off x="2667000" y="2590800"/>
            <a:ext cx="152400" cy="1524000"/>
          </a:xfrm>
          <a:prstGeom prst="downArrow">
            <a:avLst>
              <a:gd name="adj1" fmla="val 50000"/>
              <a:gd name="adj2" fmla="val 250000"/>
            </a:avLst>
          </a:prstGeom>
          <a:solidFill>
            <a:srgbClr val="FF0066"/>
          </a:solidFill>
          <a:ln w="9525">
            <a:solidFill>
              <a:srgbClr val="FF0066"/>
            </a:solidFill>
            <a:miter lim="800000"/>
            <a:headEnd/>
            <a:tailEnd/>
          </a:ln>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31752" name="Freeform 20"/>
          <p:cNvSpPr>
            <a:spLocks/>
          </p:cNvSpPr>
          <p:nvPr/>
        </p:nvSpPr>
        <p:spPr bwMode="auto">
          <a:xfrm>
            <a:off x="381000" y="5181600"/>
            <a:ext cx="382588" cy="949325"/>
          </a:xfrm>
          <a:custGeom>
            <a:avLst/>
            <a:gdLst>
              <a:gd name="T0" fmla="*/ 137838 w 433"/>
              <a:gd name="T1" fmla="*/ 84091 h 1366"/>
              <a:gd name="T2" fmla="*/ 218243 w 433"/>
              <a:gd name="T3" fmla="*/ 84091 h 1366"/>
              <a:gd name="T4" fmla="*/ 370218 w 433"/>
              <a:gd name="T5" fmla="*/ 134129 h 1366"/>
              <a:gd name="T6" fmla="*/ 291580 w 433"/>
              <a:gd name="T7" fmla="*/ 818671 h 1366"/>
              <a:gd name="T8" fmla="*/ 134303 w 433"/>
              <a:gd name="T9" fmla="*/ 918051 h 1366"/>
              <a:gd name="T10" fmla="*/ 55665 w 433"/>
              <a:gd name="T11" fmla="*/ 694272 h 1366"/>
              <a:gd name="T12" fmla="*/ 13254 w 433"/>
              <a:gd name="T13" fmla="*/ 101465 h 1366"/>
              <a:gd name="T14" fmla="*/ 137838 w 433"/>
              <a:gd name="T15" fmla="*/ 84091 h 1366"/>
              <a:gd name="T16" fmla="*/ 0 60000 65536"/>
              <a:gd name="T17" fmla="*/ 0 60000 65536"/>
              <a:gd name="T18" fmla="*/ 0 60000 65536"/>
              <a:gd name="T19" fmla="*/ 0 60000 65536"/>
              <a:gd name="T20" fmla="*/ 0 60000 65536"/>
              <a:gd name="T21" fmla="*/ 0 60000 65536"/>
              <a:gd name="T22" fmla="*/ 0 60000 65536"/>
              <a:gd name="T23" fmla="*/ 0 60000 65536"/>
              <a:gd name="T24" fmla="*/ 0 w 433"/>
              <a:gd name="T25" fmla="*/ 0 h 1366"/>
              <a:gd name="T26" fmla="*/ 433 w 433"/>
              <a:gd name="T27" fmla="*/ 1366 h 13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3" h="1366">
                <a:moveTo>
                  <a:pt x="156" y="121"/>
                </a:moveTo>
                <a:cubicBezTo>
                  <a:pt x="195" y="117"/>
                  <a:pt x="203" y="109"/>
                  <a:pt x="247" y="121"/>
                </a:cubicBezTo>
                <a:cubicBezTo>
                  <a:pt x="291" y="133"/>
                  <a:pt x="405" y="17"/>
                  <a:pt x="419" y="193"/>
                </a:cubicBezTo>
                <a:cubicBezTo>
                  <a:pt x="433" y="369"/>
                  <a:pt x="375" y="990"/>
                  <a:pt x="330" y="1178"/>
                </a:cubicBezTo>
                <a:cubicBezTo>
                  <a:pt x="286" y="1366"/>
                  <a:pt x="196" y="1351"/>
                  <a:pt x="152" y="1321"/>
                </a:cubicBezTo>
                <a:cubicBezTo>
                  <a:pt x="107" y="1291"/>
                  <a:pt x="86" y="1195"/>
                  <a:pt x="63" y="999"/>
                </a:cubicBezTo>
                <a:cubicBezTo>
                  <a:pt x="41" y="803"/>
                  <a:pt x="0" y="292"/>
                  <a:pt x="15" y="146"/>
                </a:cubicBezTo>
                <a:cubicBezTo>
                  <a:pt x="30" y="0"/>
                  <a:pt x="117" y="125"/>
                  <a:pt x="156" y="121"/>
                </a:cubicBezTo>
                <a:close/>
              </a:path>
            </a:pathLst>
          </a:custGeom>
          <a:solidFill>
            <a:srgbClr val="3EF4F4"/>
          </a:solidFill>
          <a:ln w="9525" cap="flat" cmpd="sng">
            <a:solidFill>
              <a:schemeClr val="tx1"/>
            </a:solidFill>
            <a:prstDash val="solid"/>
            <a:round/>
            <a:headEnd/>
            <a:tailEnd/>
          </a:ln>
        </p:spPr>
        <p:txBody>
          <a:bodyPr/>
          <a:lstStyle/>
          <a:p>
            <a:endParaRPr lang="en-GB"/>
          </a:p>
        </p:txBody>
      </p:sp>
      <p:sp>
        <p:nvSpPr>
          <p:cNvPr id="31753" name="Freeform 22"/>
          <p:cNvSpPr>
            <a:spLocks/>
          </p:cNvSpPr>
          <p:nvPr/>
        </p:nvSpPr>
        <p:spPr bwMode="auto">
          <a:xfrm>
            <a:off x="836613" y="5181600"/>
            <a:ext cx="382587" cy="949325"/>
          </a:xfrm>
          <a:custGeom>
            <a:avLst/>
            <a:gdLst>
              <a:gd name="T0" fmla="*/ 137837 w 433"/>
              <a:gd name="T1" fmla="*/ 84091 h 1366"/>
              <a:gd name="T2" fmla="*/ 218242 w 433"/>
              <a:gd name="T3" fmla="*/ 84091 h 1366"/>
              <a:gd name="T4" fmla="*/ 370217 w 433"/>
              <a:gd name="T5" fmla="*/ 134129 h 1366"/>
              <a:gd name="T6" fmla="*/ 291579 w 433"/>
              <a:gd name="T7" fmla="*/ 818671 h 1366"/>
              <a:gd name="T8" fmla="*/ 134303 w 433"/>
              <a:gd name="T9" fmla="*/ 918051 h 1366"/>
              <a:gd name="T10" fmla="*/ 55665 w 433"/>
              <a:gd name="T11" fmla="*/ 694272 h 1366"/>
              <a:gd name="T12" fmla="*/ 13254 w 433"/>
              <a:gd name="T13" fmla="*/ 101465 h 1366"/>
              <a:gd name="T14" fmla="*/ 137837 w 433"/>
              <a:gd name="T15" fmla="*/ 84091 h 1366"/>
              <a:gd name="T16" fmla="*/ 0 60000 65536"/>
              <a:gd name="T17" fmla="*/ 0 60000 65536"/>
              <a:gd name="T18" fmla="*/ 0 60000 65536"/>
              <a:gd name="T19" fmla="*/ 0 60000 65536"/>
              <a:gd name="T20" fmla="*/ 0 60000 65536"/>
              <a:gd name="T21" fmla="*/ 0 60000 65536"/>
              <a:gd name="T22" fmla="*/ 0 60000 65536"/>
              <a:gd name="T23" fmla="*/ 0 60000 65536"/>
              <a:gd name="T24" fmla="*/ 0 w 433"/>
              <a:gd name="T25" fmla="*/ 0 h 1366"/>
              <a:gd name="T26" fmla="*/ 433 w 433"/>
              <a:gd name="T27" fmla="*/ 1366 h 13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3" h="1366">
                <a:moveTo>
                  <a:pt x="156" y="121"/>
                </a:moveTo>
                <a:cubicBezTo>
                  <a:pt x="195" y="117"/>
                  <a:pt x="203" y="109"/>
                  <a:pt x="247" y="121"/>
                </a:cubicBezTo>
                <a:cubicBezTo>
                  <a:pt x="291" y="133"/>
                  <a:pt x="405" y="17"/>
                  <a:pt x="419" y="193"/>
                </a:cubicBezTo>
                <a:cubicBezTo>
                  <a:pt x="433" y="369"/>
                  <a:pt x="375" y="990"/>
                  <a:pt x="330" y="1178"/>
                </a:cubicBezTo>
                <a:cubicBezTo>
                  <a:pt x="286" y="1366"/>
                  <a:pt x="196" y="1351"/>
                  <a:pt x="152" y="1321"/>
                </a:cubicBezTo>
                <a:cubicBezTo>
                  <a:pt x="107" y="1291"/>
                  <a:pt x="86" y="1195"/>
                  <a:pt x="63" y="999"/>
                </a:cubicBezTo>
                <a:cubicBezTo>
                  <a:pt x="41" y="803"/>
                  <a:pt x="0" y="292"/>
                  <a:pt x="15" y="146"/>
                </a:cubicBezTo>
                <a:cubicBezTo>
                  <a:pt x="30" y="0"/>
                  <a:pt x="117" y="125"/>
                  <a:pt x="156" y="121"/>
                </a:cubicBezTo>
                <a:close/>
              </a:path>
            </a:pathLst>
          </a:custGeom>
          <a:solidFill>
            <a:srgbClr val="3EF4F4"/>
          </a:solidFill>
          <a:ln w="9525" cap="flat" cmpd="sng">
            <a:solidFill>
              <a:schemeClr val="tx1"/>
            </a:solidFill>
            <a:prstDash val="solid"/>
            <a:round/>
            <a:headEnd/>
            <a:tailEnd/>
          </a:ln>
        </p:spPr>
        <p:txBody>
          <a:bodyPr/>
          <a:lstStyle/>
          <a:p>
            <a:endParaRPr lang="en-GB"/>
          </a:p>
        </p:txBody>
      </p:sp>
      <p:sp>
        <p:nvSpPr>
          <p:cNvPr id="31754" name="Freeform 23"/>
          <p:cNvSpPr>
            <a:spLocks/>
          </p:cNvSpPr>
          <p:nvPr/>
        </p:nvSpPr>
        <p:spPr bwMode="auto">
          <a:xfrm>
            <a:off x="1293813" y="5181600"/>
            <a:ext cx="382587" cy="949325"/>
          </a:xfrm>
          <a:custGeom>
            <a:avLst/>
            <a:gdLst>
              <a:gd name="T0" fmla="*/ 137837 w 433"/>
              <a:gd name="T1" fmla="*/ 84091 h 1366"/>
              <a:gd name="T2" fmla="*/ 218242 w 433"/>
              <a:gd name="T3" fmla="*/ 84091 h 1366"/>
              <a:gd name="T4" fmla="*/ 370217 w 433"/>
              <a:gd name="T5" fmla="*/ 134129 h 1366"/>
              <a:gd name="T6" fmla="*/ 291579 w 433"/>
              <a:gd name="T7" fmla="*/ 818671 h 1366"/>
              <a:gd name="T8" fmla="*/ 134303 w 433"/>
              <a:gd name="T9" fmla="*/ 918051 h 1366"/>
              <a:gd name="T10" fmla="*/ 55665 w 433"/>
              <a:gd name="T11" fmla="*/ 694272 h 1366"/>
              <a:gd name="T12" fmla="*/ 13254 w 433"/>
              <a:gd name="T13" fmla="*/ 101465 h 1366"/>
              <a:gd name="T14" fmla="*/ 137837 w 433"/>
              <a:gd name="T15" fmla="*/ 84091 h 1366"/>
              <a:gd name="T16" fmla="*/ 0 60000 65536"/>
              <a:gd name="T17" fmla="*/ 0 60000 65536"/>
              <a:gd name="T18" fmla="*/ 0 60000 65536"/>
              <a:gd name="T19" fmla="*/ 0 60000 65536"/>
              <a:gd name="T20" fmla="*/ 0 60000 65536"/>
              <a:gd name="T21" fmla="*/ 0 60000 65536"/>
              <a:gd name="T22" fmla="*/ 0 60000 65536"/>
              <a:gd name="T23" fmla="*/ 0 60000 65536"/>
              <a:gd name="T24" fmla="*/ 0 w 433"/>
              <a:gd name="T25" fmla="*/ 0 h 1366"/>
              <a:gd name="T26" fmla="*/ 433 w 433"/>
              <a:gd name="T27" fmla="*/ 1366 h 13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3" h="1366">
                <a:moveTo>
                  <a:pt x="156" y="121"/>
                </a:moveTo>
                <a:cubicBezTo>
                  <a:pt x="195" y="117"/>
                  <a:pt x="203" y="109"/>
                  <a:pt x="247" y="121"/>
                </a:cubicBezTo>
                <a:cubicBezTo>
                  <a:pt x="291" y="133"/>
                  <a:pt x="405" y="17"/>
                  <a:pt x="419" y="193"/>
                </a:cubicBezTo>
                <a:cubicBezTo>
                  <a:pt x="433" y="369"/>
                  <a:pt x="375" y="990"/>
                  <a:pt x="330" y="1178"/>
                </a:cubicBezTo>
                <a:cubicBezTo>
                  <a:pt x="286" y="1366"/>
                  <a:pt x="196" y="1351"/>
                  <a:pt x="152" y="1321"/>
                </a:cubicBezTo>
                <a:cubicBezTo>
                  <a:pt x="107" y="1291"/>
                  <a:pt x="86" y="1195"/>
                  <a:pt x="63" y="999"/>
                </a:cubicBezTo>
                <a:cubicBezTo>
                  <a:pt x="41" y="803"/>
                  <a:pt x="0" y="292"/>
                  <a:pt x="15" y="146"/>
                </a:cubicBezTo>
                <a:cubicBezTo>
                  <a:pt x="30" y="0"/>
                  <a:pt x="117" y="125"/>
                  <a:pt x="156" y="121"/>
                </a:cubicBezTo>
                <a:close/>
              </a:path>
            </a:pathLst>
          </a:custGeom>
          <a:solidFill>
            <a:srgbClr val="3EF4F4"/>
          </a:solidFill>
          <a:ln w="9525" cap="flat" cmpd="sng">
            <a:solidFill>
              <a:schemeClr val="tx1"/>
            </a:solidFill>
            <a:prstDash val="solid"/>
            <a:round/>
            <a:headEnd/>
            <a:tailEnd/>
          </a:ln>
        </p:spPr>
        <p:txBody>
          <a:bodyPr/>
          <a:lstStyle/>
          <a:p>
            <a:endParaRPr lang="en-GB"/>
          </a:p>
        </p:txBody>
      </p:sp>
      <p:sp>
        <p:nvSpPr>
          <p:cNvPr id="31755" name="Freeform 24"/>
          <p:cNvSpPr>
            <a:spLocks/>
          </p:cNvSpPr>
          <p:nvPr/>
        </p:nvSpPr>
        <p:spPr bwMode="auto">
          <a:xfrm>
            <a:off x="1751013" y="5181600"/>
            <a:ext cx="382587" cy="949325"/>
          </a:xfrm>
          <a:custGeom>
            <a:avLst/>
            <a:gdLst>
              <a:gd name="T0" fmla="*/ 137837 w 433"/>
              <a:gd name="T1" fmla="*/ 84091 h 1366"/>
              <a:gd name="T2" fmla="*/ 218242 w 433"/>
              <a:gd name="T3" fmla="*/ 84091 h 1366"/>
              <a:gd name="T4" fmla="*/ 370217 w 433"/>
              <a:gd name="T5" fmla="*/ 134129 h 1366"/>
              <a:gd name="T6" fmla="*/ 291579 w 433"/>
              <a:gd name="T7" fmla="*/ 818671 h 1366"/>
              <a:gd name="T8" fmla="*/ 134303 w 433"/>
              <a:gd name="T9" fmla="*/ 918051 h 1366"/>
              <a:gd name="T10" fmla="*/ 55665 w 433"/>
              <a:gd name="T11" fmla="*/ 694272 h 1366"/>
              <a:gd name="T12" fmla="*/ 13254 w 433"/>
              <a:gd name="T13" fmla="*/ 101465 h 1366"/>
              <a:gd name="T14" fmla="*/ 137837 w 433"/>
              <a:gd name="T15" fmla="*/ 84091 h 1366"/>
              <a:gd name="T16" fmla="*/ 0 60000 65536"/>
              <a:gd name="T17" fmla="*/ 0 60000 65536"/>
              <a:gd name="T18" fmla="*/ 0 60000 65536"/>
              <a:gd name="T19" fmla="*/ 0 60000 65536"/>
              <a:gd name="T20" fmla="*/ 0 60000 65536"/>
              <a:gd name="T21" fmla="*/ 0 60000 65536"/>
              <a:gd name="T22" fmla="*/ 0 60000 65536"/>
              <a:gd name="T23" fmla="*/ 0 60000 65536"/>
              <a:gd name="T24" fmla="*/ 0 w 433"/>
              <a:gd name="T25" fmla="*/ 0 h 1366"/>
              <a:gd name="T26" fmla="*/ 433 w 433"/>
              <a:gd name="T27" fmla="*/ 1366 h 13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3" h="1366">
                <a:moveTo>
                  <a:pt x="156" y="121"/>
                </a:moveTo>
                <a:cubicBezTo>
                  <a:pt x="195" y="117"/>
                  <a:pt x="203" y="109"/>
                  <a:pt x="247" y="121"/>
                </a:cubicBezTo>
                <a:cubicBezTo>
                  <a:pt x="291" y="133"/>
                  <a:pt x="405" y="17"/>
                  <a:pt x="419" y="193"/>
                </a:cubicBezTo>
                <a:cubicBezTo>
                  <a:pt x="433" y="369"/>
                  <a:pt x="375" y="990"/>
                  <a:pt x="330" y="1178"/>
                </a:cubicBezTo>
                <a:cubicBezTo>
                  <a:pt x="286" y="1366"/>
                  <a:pt x="196" y="1351"/>
                  <a:pt x="152" y="1321"/>
                </a:cubicBezTo>
                <a:cubicBezTo>
                  <a:pt x="107" y="1291"/>
                  <a:pt x="86" y="1195"/>
                  <a:pt x="63" y="999"/>
                </a:cubicBezTo>
                <a:cubicBezTo>
                  <a:pt x="41" y="803"/>
                  <a:pt x="0" y="292"/>
                  <a:pt x="15" y="146"/>
                </a:cubicBezTo>
                <a:cubicBezTo>
                  <a:pt x="30" y="0"/>
                  <a:pt x="117" y="125"/>
                  <a:pt x="156" y="121"/>
                </a:cubicBezTo>
                <a:close/>
              </a:path>
            </a:pathLst>
          </a:custGeom>
          <a:solidFill>
            <a:srgbClr val="3EF4F4"/>
          </a:solidFill>
          <a:ln w="9525" cap="flat" cmpd="sng">
            <a:solidFill>
              <a:schemeClr val="tx1"/>
            </a:solidFill>
            <a:prstDash val="solid"/>
            <a:round/>
            <a:headEnd/>
            <a:tailEnd/>
          </a:ln>
        </p:spPr>
        <p:txBody>
          <a:bodyPr/>
          <a:lstStyle/>
          <a:p>
            <a:endParaRPr lang="en-GB"/>
          </a:p>
        </p:txBody>
      </p:sp>
      <p:sp>
        <p:nvSpPr>
          <p:cNvPr id="31756" name="Freeform 25"/>
          <p:cNvSpPr>
            <a:spLocks/>
          </p:cNvSpPr>
          <p:nvPr/>
        </p:nvSpPr>
        <p:spPr bwMode="auto">
          <a:xfrm>
            <a:off x="2208213" y="5181600"/>
            <a:ext cx="382587" cy="949325"/>
          </a:xfrm>
          <a:custGeom>
            <a:avLst/>
            <a:gdLst>
              <a:gd name="T0" fmla="*/ 137837 w 433"/>
              <a:gd name="T1" fmla="*/ 84091 h 1366"/>
              <a:gd name="T2" fmla="*/ 218242 w 433"/>
              <a:gd name="T3" fmla="*/ 84091 h 1366"/>
              <a:gd name="T4" fmla="*/ 370217 w 433"/>
              <a:gd name="T5" fmla="*/ 134129 h 1366"/>
              <a:gd name="T6" fmla="*/ 291579 w 433"/>
              <a:gd name="T7" fmla="*/ 818671 h 1366"/>
              <a:gd name="T8" fmla="*/ 134303 w 433"/>
              <a:gd name="T9" fmla="*/ 918051 h 1366"/>
              <a:gd name="T10" fmla="*/ 55665 w 433"/>
              <a:gd name="T11" fmla="*/ 694272 h 1366"/>
              <a:gd name="T12" fmla="*/ 13254 w 433"/>
              <a:gd name="T13" fmla="*/ 101465 h 1366"/>
              <a:gd name="T14" fmla="*/ 137837 w 433"/>
              <a:gd name="T15" fmla="*/ 84091 h 1366"/>
              <a:gd name="T16" fmla="*/ 0 60000 65536"/>
              <a:gd name="T17" fmla="*/ 0 60000 65536"/>
              <a:gd name="T18" fmla="*/ 0 60000 65536"/>
              <a:gd name="T19" fmla="*/ 0 60000 65536"/>
              <a:gd name="T20" fmla="*/ 0 60000 65536"/>
              <a:gd name="T21" fmla="*/ 0 60000 65536"/>
              <a:gd name="T22" fmla="*/ 0 60000 65536"/>
              <a:gd name="T23" fmla="*/ 0 60000 65536"/>
              <a:gd name="T24" fmla="*/ 0 w 433"/>
              <a:gd name="T25" fmla="*/ 0 h 1366"/>
              <a:gd name="T26" fmla="*/ 433 w 433"/>
              <a:gd name="T27" fmla="*/ 1366 h 13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3" h="1366">
                <a:moveTo>
                  <a:pt x="156" y="121"/>
                </a:moveTo>
                <a:cubicBezTo>
                  <a:pt x="195" y="117"/>
                  <a:pt x="203" y="109"/>
                  <a:pt x="247" y="121"/>
                </a:cubicBezTo>
                <a:cubicBezTo>
                  <a:pt x="291" y="133"/>
                  <a:pt x="405" y="17"/>
                  <a:pt x="419" y="193"/>
                </a:cubicBezTo>
                <a:cubicBezTo>
                  <a:pt x="433" y="369"/>
                  <a:pt x="375" y="990"/>
                  <a:pt x="330" y="1178"/>
                </a:cubicBezTo>
                <a:cubicBezTo>
                  <a:pt x="286" y="1366"/>
                  <a:pt x="196" y="1351"/>
                  <a:pt x="152" y="1321"/>
                </a:cubicBezTo>
                <a:cubicBezTo>
                  <a:pt x="107" y="1291"/>
                  <a:pt x="86" y="1195"/>
                  <a:pt x="63" y="999"/>
                </a:cubicBezTo>
                <a:cubicBezTo>
                  <a:pt x="41" y="803"/>
                  <a:pt x="0" y="292"/>
                  <a:pt x="15" y="146"/>
                </a:cubicBezTo>
                <a:cubicBezTo>
                  <a:pt x="30" y="0"/>
                  <a:pt x="117" y="125"/>
                  <a:pt x="156" y="121"/>
                </a:cubicBezTo>
                <a:close/>
              </a:path>
            </a:pathLst>
          </a:custGeom>
          <a:solidFill>
            <a:srgbClr val="3EF4F4"/>
          </a:solidFill>
          <a:ln w="9525" cap="flat" cmpd="sng">
            <a:solidFill>
              <a:schemeClr val="tx1"/>
            </a:solidFill>
            <a:prstDash val="solid"/>
            <a:round/>
            <a:headEnd/>
            <a:tailEnd/>
          </a:ln>
        </p:spPr>
        <p:txBody>
          <a:bodyPr/>
          <a:lstStyle/>
          <a:p>
            <a:endParaRPr lang="en-GB"/>
          </a:p>
        </p:txBody>
      </p:sp>
      <p:sp>
        <p:nvSpPr>
          <p:cNvPr id="31757" name="Freeform 26"/>
          <p:cNvSpPr>
            <a:spLocks/>
          </p:cNvSpPr>
          <p:nvPr/>
        </p:nvSpPr>
        <p:spPr bwMode="auto">
          <a:xfrm>
            <a:off x="2665413" y="5181600"/>
            <a:ext cx="382587" cy="949325"/>
          </a:xfrm>
          <a:custGeom>
            <a:avLst/>
            <a:gdLst>
              <a:gd name="T0" fmla="*/ 137837 w 433"/>
              <a:gd name="T1" fmla="*/ 84091 h 1366"/>
              <a:gd name="T2" fmla="*/ 218242 w 433"/>
              <a:gd name="T3" fmla="*/ 84091 h 1366"/>
              <a:gd name="T4" fmla="*/ 370217 w 433"/>
              <a:gd name="T5" fmla="*/ 134129 h 1366"/>
              <a:gd name="T6" fmla="*/ 291579 w 433"/>
              <a:gd name="T7" fmla="*/ 818671 h 1366"/>
              <a:gd name="T8" fmla="*/ 134303 w 433"/>
              <a:gd name="T9" fmla="*/ 918051 h 1366"/>
              <a:gd name="T10" fmla="*/ 55665 w 433"/>
              <a:gd name="T11" fmla="*/ 694272 h 1366"/>
              <a:gd name="T12" fmla="*/ 13254 w 433"/>
              <a:gd name="T13" fmla="*/ 101465 h 1366"/>
              <a:gd name="T14" fmla="*/ 137837 w 433"/>
              <a:gd name="T15" fmla="*/ 84091 h 1366"/>
              <a:gd name="T16" fmla="*/ 0 60000 65536"/>
              <a:gd name="T17" fmla="*/ 0 60000 65536"/>
              <a:gd name="T18" fmla="*/ 0 60000 65536"/>
              <a:gd name="T19" fmla="*/ 0 60000 65536"/>
              <a:gd name="T20" fmla="*/ 0 60000 65536"/>
              <a:gd name="T21" fmla="*/ 0 60000 65536"/>
              <a:gd name="T22" fmla="*/ 0 60000 65536"/>
              <a:gd name="T23" fmla="*/ 0 60000 65536"/>
              <a:gd name="T24" fmla="*/ 0 w 433"/>
              <a:gd name="T25" fmla="*/ 0 h 1366"/>
              <a:gd name="T26" fmla="*/ 433 w 433"/>
              <a:gd name="T27" fmla="*/ 1366 h 13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3" h="1366">
                <a:moveTo>
                  <a:pt x="156" y="121"/>
                </a:moveTo>
                <a:cubicBezTo>
                  <a:pt x="195" y="117"/>
                  <a:pt x="203" y="109"/>
                  <a:pt x="247" y="121"/>
                </a:cubicBezTo>
                <a:cubicBezTo>
                  <a:pt x="291" y="133"/>
                  <a:pt x="405" y="17"/>
                  <a:pt x="419" y="193"/>
                </a:cubicBezTo>
                <a:cubicBezTo>
                  <a:pt x="433" y="369"/>
                  <a:pt x="375" y="990"/>
                  <a:pt x="330" y="1178"/>
                </a:cubicBezTo>
                <a:cubicBezTo>
                  <a:pt x="286" y="1366"/>
                  <a:pt x="196" y="1351"/>
                  <a:pt x="152" y="1321"/>
                </a:cubicBezTo>
                <a:cubicBezTo>
                  <a:pt x="107" y="1291"/>
                  <a:pt x="86" y="1195"/>
                  <a:pt x="63" y="999"/>
                </a:cubicBezTo>
                <a:cubicBezTo>
                  <a:pt x="41" y="803"/>
                  <a:pt x="0" y="292"/>
                  <a:pt x="15" y="146"/>
                </a:cubicBezTo>
                <a:cubicBezTo>
                  <a:pt x="30" y="0"/>
                  <a:pt x="117" y="125"/>
                  <a:pt x="156" y="121"/>
                </a:cubicBezTo>
                <a:close/>
              </a:path>
            </a:pathLst>
          </a:custGeom>
          <a:solidFill>
            <a:srgbClr val="3EF4F4"/>
          </a:solidFill>
          <a:ln w="9525" cap="flat" cmpd="sng">
            <a:solidFill>
              <a:schemeClr val="tx1"/>
            </a:solidFill>
            <a:prstDash val="solid"/>
            <a:round/>
            <a:headEnd/>
            <a:tailEnd/>
          </a:ln>
        </p:spPr>
        <p:txBody>
          <a:bodyPr/>
          <a:lstStyle/>
          <a:p>
            <a:endParaRPr lang="en-GB"/>
          </a:p>
        </p:txBody>
      </p:sp>
      <p:sp>
        <p:nvSpPr>
          <p:cNvPr id="31758" name="Line 27"/>
          <p:cNvSpPr>
            <a:spLocks noChangeShapeType="1"/>
          </p:cNvSpPr>
          <p:nvPr/>
        </p:nvSpPr>
        <p:spPr bwMode="auto">
          <a:xfrm>
            <a:off x="1492250" y="4800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59" name="Line 28"/>
          <p:cNvSpPr>
            <a:spLocks noChangeShapeType="1"/>
          </p:cNvSpPr>
          <p:nvPr/>
        </p:nvSpPr>
        <p:spPr bwMode="auto">
          <a:xfrm>
            <a:off x="1935163" y="4800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60" name="Line 29"/>
          <p:cNvSpPr>
            <a:spLocks noChangeShapeType="1"/>
          </p:cNvSpPr>
          <p:nvPr/>
        </p:nvSpPr>
        <p:spPr bwMode="auto">
          <a:xfrm>
            <a:off x="2376488" y="4800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61" name="Line 30"/>
          <p:cNvSpPr>
            <a:spLocks noChangeShapeType="1"/>
          </p:cNvSpPr>
          <p:nvPr/>
        </p:nvSpPr>
        <p:spPr bwMode="auto">
          <a:xfrm>
            <a:off x="2819400" y="4800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62" name="Line 31"/>
          <p:cNvSpPr>
            <a:spLocks noChangeShapeType="1"/>
          </p:cNvSpPr>
          <p:nvPr/>
        </p:nvSpPr>
        <p:spPr bwMode="auto">
          <a:xfrm>
            <a:off x="1050925" y="4800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63" name="Line 32"/>
          <p:cNvSpPr>
            <a:spLocks noChangeShapeType="1"/>
          </p:cNvSpPr>
          <p:nvPr/>
        </p:nvSpPr>
        <p:spPr bwMode="auto">
          <a:xfrm>
            <a:off x="609600" y="4800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64" name="Text Box 33"/>
          <p:cNvSpPr txBox="1">
            <a:spLocks noChangeArrowheads="1"/>
          </p:cNvSpPr>
          <p:nvPr/>
        </p:nvSpPr>
        <p:spPr bwMode="auto">
          <a:xfrm>
            <a:off x="415925" y="5410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sz="1600">
                <a:solidFill>
                  <a:schemeClr val="tx2"/>
                </a:solidFill>
              </a:rPr>
              <a:t>1</a:t>
            </a:r>
          </a:p>
        </p:txBody>
      </p:sp>
      <p:sp>
        <p:nvSpPr>
          <p:cNvPr id="31765" name="Text Box 34"/>
          <p:cNvSpPr txBox="1">
            <a:spLocks noChangeArrowheads="1"/>
          </p:cNvSpPr>
          <p:nvPr/>
        </p:nvSpPr>
        <p:spPr bwMode="auto">
          <a:xfrm>
            <a:off x="866775" y="5410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sz="1600">
                <a:solidFill>
                  <a:schemeClr val="tx2"/>
                </a:solidFill>
              </a:rPr>
              <a:t>2</a:t>
            </a:r>
          </a:p>
        </p:txBody>
      </p:sp>
      <p:sp>
        <p:nvSpPr>
          <p:cNvPr id="31766" name="Text Box 35"/>
          <p:cNvSpPr txBox="1">
            <a:spLocks noChangeArrowheads="1"/>
          </p:cNvSpPr>
          <p:nvPr/>
        </p:nvSpPr>
        <p:spPr bwMode="auto">
          <a:xfrm>
            <a:off x="1319213" y="5410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sz="1600">
                <a:solidFill>
                  <a:schemeClr val="tx2"/>
                </a:solidFill>
              </a:rPr>
              <a:t>3</a:t>
            </a:r>
          </a:p>
        </p:txBody>
      </p:sp>
      <p:sp>
        <p:nvSpPr>
          <p:cNvPr id="31767" name="Text Box 36"/>
          <p:cNvSpPr txBox="1">
            <a:spLocks noChangeArrowheads="1"/>
          </p:cNvSpPr>
          <p:nvPr/>
        </p:nvSpPr>
        <p:spPr bwMode="auto">
          <a:xfrm>
            <a:off x="1770063" y="5410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sz="1600">
                <a:solidFill>
                  <a:schemeClr val="tx2"/>
                </a:solidFill>
              </a:rPr>
              <a:t>4</a:t>
            </a:r>
          </a:p>
        </p:txBody>
      </p:sp>
      <p:sp>
        <p:nvSpPr>
          <p:cNvPr id="31768" name="Text Box 37"/>
          <p:cNvSpPr txBox="1">
            <a:spLocks noChangeArrowheads="1"/>
          </p:cNvSpPr>
          <p:nvPr/>
        </p:nvSpPr>
        <p:spPr bwMode="auto">
          <a:xfrm>
            <a:off x="2222500" y="5410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sz="1600">
                <a:solidFill>
                  <a:schemeClr val="tx2"/>
                </a:solidFill>
              </a:rPr>
              <a:t>5</a:t>
            </a:r>
          </a:p>
        </p:txBody>
      </p:sp>
      <p:sp>
        <p:nvSpPr>
          <p:cNvPr id="31769" name="Text Box 38"/>
          <p:cNvSpPr txBox="1">
            <a:spLocks noChangeArrowheads="1"/>
          </p:cNvSpPr>
          <p:nvPr/>
        </p:nvSpPr>
        <p:spPr bwMode="auto">
          <a:xfrm>
            <a:off x="2667000" y="5410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sz="1600">
                <a:solidFill>
                  <a:schemeClr val="tx2"/>
                </a:solidFill>
              </a:rPr>
              <a:t>6</a:t>
            </a:r>
          </a:p>
        </p:txBody>
      </p:sp>
      <p:sp>
        <p:nvSpPr>
          <p:cNvPr id="31770" name="Line 39"/>
          <p:cNvSpPr>
            <a:spLocks noChangeShapeType="1"/>
          </p:cNvSpPr>
          <p:nvPr/>
        </p:nvSpPr>
        <p:spPr bwMode="auto">
          <a:xfrm>
            <a:off x="457200" y="6248400"/>
            <a:ext cx="2590800"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71" name="Text Box 40"/>
          <p:cNvSpPr txBox="1">
            <a:spLocks noChangeArrowheads="1"/>
          </p:cNvSpPr>
          <p:nvPr/>
        </p:nvSpPr>
        <p:spPr bwMode="auto">
          <a:xfrm>
            <a:off x="644525" y="6232525"/>
            <a:ext cx="194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a:t>Retention time</a:t>
            </a:r>
          </a:p>
        </p:txBody>
      </p:sp>
      <p:sp>
        <p:nvSpPr>
          <p:cNvPr id="31772" name="Line 41"/>
          <p:cNvSpPr>
            <a:spLocks noChangeShapeType="1"/>
          </p:cNvSpPr>
          <p:nvPr/>
        </p:nvSpPr>
        <p:spPr bwMode="auto">
          <a:xfrm flipV="1">
            <a:off x="3200400" y="2819400"/>
            <a:ext cx="1600200" cy="1447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73" name="Text Box 43"/>
          <p:cNvSpPr txBox="1">
            <a:spLocks noChangeArrowheads="1"/>
          </p:cNvSpPr>
          <p:nvPr/>
        </p:nvSpPr>
        <p:spPr bwMode="auto">
          <a:xfrm>
            <a:off x="5638800" y="1219200"/>
            <a:ext cx="2735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sz="2800">
                <a:solidFill>
                  <a:srgbClr val="FFFF00"/>
                </a:solidFill>
              </a:rPr>
              <a:t>Chromatogram</a:t>
            </a:r>
          </a:p>
        </p:txBody>
      </p:sp>
      <p:sp>
        <p:nvSpPr>
          <p:cNvPr id="31774" name="Rectangle 44"/>
          <p:cNvSpPr>
            <a:spLocks noChangeArrowheads="1"/>
          </p:cNvSpPr>
          <p:nvPr/>
        </p:nvSpPr>
        <p:spPr bwMode="auto">
          <a:xfrm>
            <a:off x="2590800" y="4648200"/>
            <a:ext cx="549275" cy="15240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31775" name="Line 45"/>
          <p:cNvSpPr>
            <a:spLocks noChangeShapeType="1"/>
          </p:cNvSpPr>
          <p:nvPr/>
        </p:nvSpPr>
        <p:spPr bwMode="auto">
          <a:xfrm flipV="1">
            <a:off x="3200400" y="5638800"/>
            <a:ext cx="15240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76" name="Text Box 46"/>
          <p:cNvSpPr txBox="1">
            <a:spLocks noChangeArrowheads="1"/>
          </p:cNvSpPr>
          <p:nvPr/>
        </p:nvSpPr>
        <p:spPr bwMode="auto">
          <a:xfrm>
            <a:off x="4724400" y="5410200"/>
            <a:ext cx="717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sz="2800">
                <a:solidFill>
                  <a:srgbClr val="FFFF00"/>
                </a:solidFill>
              </a:rPr>
              <a:t>MS</a:t>
            </a:r>
          </a:p>
        </p:txBody>
      </p:sp>
      <p:sp>
        <p:nvSpPr>
          <p:cNvPr id="31777" name="Line 47"/>
          <p:cNvSpPr>
            <a:spLocks noChangeShapeType="1"/>
          </p:cNvSpPr>
          <p:nvPr/>
        </p:nvSpPr>
        <p:spPr bwMode="auto">
          <a:xfrm flipV="1">
            <a:off x="5046663" y="3713163"/>
            <a:ext cx="3486150" cy="3175"/>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78" name="Text Box 48"/>
          <p:cNvSpPr txBox="1">
            <a:spLocks noChangeArrowheads="1"/>
          </p:cNvSpPr>
          <p:nvPr/>
        </p:nvSpPr>
        <p:spPr bwMode="auto">
          <a:xfrm>
            <a:off x="6602413" y="3687763"/>
            <a:ext cx="194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a:t>Retention time</a:t>
            </a:r>
          </a:p>
        </p:txBody>
      </p:sp>
      <p:sp>
        <p:nvSpPr>
          <p:cNvPr id="31779" name="Text Box 49"/>
          <p:cNvSpPr txBox="1">
            <a:spLocks noChangeArrowheads="1"/>
          </p:cNvSpPr>
          <p:nvPr/>
        </p:nvSpPr>
        <p:spPr bwMode="auto">
          <a:xfrm rot="-2553082">
            <a:off x="3233738" y="3287713"/>
            <a:ext cx="1185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a:t>detector</a:t>
            </a:r>
          </a:p>
        </p:txBody>
      </p:sp>
      <p:pic>
        <p:nvPicPr>
          <p:cNvPr id="31780" name="Afbeelding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7125" y="1752600"/>
            <a:ext cx="3541713"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1" name="Rechthoek 37"/>
          <p:cNvSpPr>
            <a:spLocks noChangeArrowheads="1"/>
          </p:cNvSpPr>
          <p:nvPr/>
        </p:nvSpPr>
        <p:spPr bwMode="auto">
          <a:xfrm>
            <a:off x="5441950" y="6596063"/>
            <a:ext cx="4572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en-GB" altLang="en-US" sz="1100"/>
              <a:t>http://massfinder.com/wiki/MassFinder_Tools_dialog</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GB" altLang="en-US" smtClean="0"/>
              <a:t>GC-MS</a:t>
            </a:r>
          </a:p>
        </p:txBody>
      </p:sp>
      <p:sp>
        <p:nvSpPr>
          <p:cNvPr id="33795" name="Rectangle 3"/>
          <p:cNvSpPr>
            <a:spLocks noGrp="1" noChangeArrowheads="1"/>
          </p:cNvSpPr>
          <p:nvPr>
            <p:ph type="body" idx="1"/>
          </p:nvPr>
        </p:nvSpPr>
        <p:spPr>
          <a:xfrm>
            <a:off x="179388" y="1052513"/>
            <a:ext cx="6048375" cy="5329237"/>
          </a:xfrm>
        </p:spPr>
        <p:txBody>
          <a:bodyPr/>
          <a:lstStyle/>
          <a:p>
            <a:pPr eaLnBrk="1" hangingPunct="1">
              <a:lnSpc>
                <a:spcPct val="90000"/>
              </a:lnSpc>
            </a:pPr>
            <a:r>
              <a:rPr lang="en-US" altLang="en-US" sz="2800" smtClean="0">
                <a:solidFill>
                  <a:srgbClr val="FFFF00"/>
                </a:solidFill>
              </a:rPr>
              <a:t>Isolate metabolites</a:t>
            </a:r>
          </a:p>
          <a:p>
            <a:pPr lvl="1" eaLnBrk="1" hangingPunct="1">
              <a:lnSpc>
                <a:spcPct val="90000"/>
              </a:lnSpc>
            </a:pPr>
            <a:r>
              <a:rPr lang="en-US" altLang="en-US" sz="2400" smtClean="0"/>
              <a:t>Headspace trapping or </a:t>
            </a:r>
          </a:p>
          <a:p>
            <a:pPr lvl="1" eaLnBrk="1" hangingPunct="1">
              <a:lnSpc>
                <a:spcPct val="90000"/>
              </a:lnSpc>
            </a:pPr>
            <a:r>
              <a:rPr lang="en-US" altLang="en-US" sz="2400" smtClean="0"/>
              <a:t>Metabolite Extract </a:t>
            </a:r>
          </a:p>
          <a:p>
            <a:pPr lvl="2" eaLnBrk="1" hangingPunct="1">
              <a:lnSpc>
                <a:spcPct val="90000"/>
              </a:lnSpc>
              <a:buFontTx/>
              <a:buNone/>
            </a:pPr>
            <a:r>
              <a:rPr lang="en-US" altLang="en-US" sz="2400" smtClean="0"/>
              <a:t>+ derivatisation of non-volatile components</a:t>
            </a:r>
          </a:p>
          <a:p>
            <a:pPr eaLnBrk="1" hangingPunct="1">
              <a:lnSpc>
                <a:spcPct val="90000"/>
              </a:lnSpc>
            </a:pPr>
            <a:endParaRPr lang="en-US" altLang="en-US" sz="2400" smtClean="0"/>
          </a:p>
          <a:p>
            <a:pPr eaLnBrk="1" hangingPunct="1">
              <a:lnSpc>
                <a:spcPct val="90000"/>
              </a:lnSpc>
            </a:pPr>
            <a:endParaRPr lang="en-US" altLang="en-US" sz="2400" smtClean="0"/>
          </a:p>
          <a:p>
            <a:pPr eaLnBrk="1" hangingPunct="1">
              <a:lnSpc>
                <a:spcPct val="90000"/>
              </a:lnSpc>
            </a:pPr>
            <a:r>
              <a:rPr lang="en-US" altLang="en-US" sz="2400" smtClean="0">
                <a:solidFill>
                  <a:srgbClr val="FFFF00"/>
                </a:solidFill>
              </a:rPr>
              <a:t>Separation by GC</a:t>
            </a:r>
          </a:p>
          <a:p>
            <a:pPr eaLnBrk="1" hangingPunct="1">
              <a:lnSpc>
                <a:spcPct val="90000"/>
              </a:lnSpc>
              <a:buFont typeface="Courier New" panose="02070309020205020404" pitchFamily="49" charset="0"/>
              <a:buChar char="o"/>
            </a:pPr>
            <a:r>
              <a:rPr lang="en-US" altLang="en-US" sz="2400" smtClean="0"/>
              <a:t>Ionisation of volatile compound (fragmentation)</a:t>
            </a:r>
          </a:p>
          <a:p>
            <a:pPr eaLnBrk="1" hangingPunct="1">
              <a:lnSpc>
                <a:spcPct val="90000"/>
              </a:lnSpc>
              <a:buFont typeface="Courier New" panose="02070309020205020404" pitchFamily="49" charset="0"/>
              <a:buChar char="o"/>
            </a:pPr>
            <a:r>
              <a:rPr lang="en-US" altLang="en-US" sz="2400" smtClean="0"/>
              <a:t>Mass Detection ions</a:t>
            </a:r>
            <a:endParaRPr lang="en-GB" altLang="en-US" sz="2400" smtClean="0"/>
          </a:p>
        </p:txBody>
      </p:sp>
      <p:pic>
        <p:nvPicPr>
          <p:cNvPr id="33796" name="Picture 7" descr="Headspace Technolog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8" y="1052513"/>
            <a:ext cx="2906712"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hthoek 1"/>
          <p:cNvSpPr>
            <a:spLocks noChangeArrowheads="1"/>
          </p:cNvSpPr>
          <p:nvPr/>
        </p:nvSpPr>
        <p:spPr bwMode="auto">
          <a:xfrm>
            <a:off x="5924550" y="790575"/>
            <a:ext cx="47688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en-GB" altLang="en-US" sz="900"/>
              <a:t>https://urbanheritages.wordpress.com/category/istanbul/</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altLang="en-US" smtClean="0"/>
              <a:t>GC-MS</a:t>
            </a:r>
          </a:p>
        </p:txBody>
      </p:sp>
      <p:sp>
        <p:nvSpPr>
          <p:cNvPr id="35843" name="Rectangle 3"/>
          <p:cNvSpPr>
            <a:spLocks noGrp="1" noChangeArrowheads="1"/>
          </p:cNvSpPr>
          <p:nvPr>
            <p:ph type="body" idx="1"/>
          </p:nvPr>
        </p:nvSpPr>
        <p:spPr>
          <a:xfrm>
            <a:off x="762000" y="1295400"/>
            <a:ext cx="7772400" cy="2362200"/>
          </a:xfrm>
        </p:spPr>
        <p:txBody>
          <a:bodyPr/>
          <a:lstStyle/>
          <a:p>
            <a:pPr eaLnBrk="1" hangingPunct="1"/>
            <a:r>
              <a:rPr lang="en-US" altLang="en-US" sz="2400" smtClean="0"/>
              <a:t>Separation by GC</a:t>
            </a:r>
          </a:p>
          <a:p>
            <a:pPr eaLnBrk="1" hangingPunct="1"/>
            <a:endParaRPr lang="en-US" altLang="en-US" sz="2400" smtClean="0"/>
          </a:p>
          <a:p>
            <a:pPr eaLnBrk="1" hangingPunct="1"/>
            <a:r>
              <a:rPr lang="en-US" altLang="en-US" sz="2400" smtClean="0">
                <a:solidFill>
                  <a:srgbClr val="FFFF00"/>
                </a:solidFill>
              </a:rPr>
              <a:t>Ionisation of volatile compound (fragmentation)</a:t>
            </a:r>
          </a:p>
          <a:p>
            <a:pPr eaLnBrk="1" hangingPunct="1"/>
            <a:endParaRPr lang="en-US" altLang="en-US" sz="2400" smtClean="0">
              <a:solidFill>
                <a:srgbClr val="FFFF00"/>
              </a:solidFill>
            </a:endParaRPr>
          </a:p>
          <a:p>
            <a:pPr eaLnBrk="1" hangingPunct="1"/>
            <a:r>
              <a:rPr lang="en-US" altLang="en-US" sz="2400" smtClean="0">
                <a:solidFill>
                  <a:srgbClr val="FFFF00"/>
                </a:solidFill>
              </a:rPr>
              <a:t>Mass Detection ions</a:t>
            </a:r>
            <a:endParaRPr lang="en-GB" altLang="en-US" sz="2400" smtClean="0">
              <a:solidFill>
                <a:srgbClr val="FFFF00"/>
              </a:solidFill>
            </a:endParaRPr>
          </a:p>
          <a:p>
            <a:pPr eaLnBrk="1" hangingPunct="1">
              <a:buFont typeface="Wingdings" panose="05000000000000000000" pitchFamily="2" charset="2"/>
              <a:buNone/>
            </a:pPr>
            <a:endParaRPr lang="en-GB" altLang="en-US" sz="2400" smtClean="0">
              <a:solidFill>
                <a:srgbClr val="FFFF00"/>
              </a:solidFill>
            </a:endParaRPr>
          </a:p>
        </p:txBody>
      </p:sp>
      <p:sp>
        <p:nvSpPr>
          <p:cNvPr id="35844" name="Line 8"/>
          <p:cNvSpPr>
            <a:spLocks noChangeShapeType="1"/>
          </p:cNvSpPr>
          <p:nvPr/>
        </p:nvSpPr>
        <p:spPr bwMode="auto">
          <a:xfrm>
            <a:off x="6477000" y="4724400"/>
            <a:ext cx="457200" cy="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pic>
        <p:nvPicPr>
          <p:cNvPr id="3584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8200" y="4005263"/>
            <a:ext cx="1893888"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5846" name="Text Box 10"/>
          <p:cNvSpPr txBox="1">
            <a:spLocks noChangeArrowheads="1"/>
          </p:cNvSpPr>
          <p:nvPr/>
        </p:nvSpPr>
        <p:spPr bwMode="auto">
          <a:xfrm>
            <a:off x="8515350" y="5394325"/>
            <a:ext cx="552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eaLnBrk="1" hangingPunct="1">
              <a:lnSpc>
                <a:spcPts val="2400"/>
              </a:lnSpc>
              <a:spcBef>
                <a:spcPct val="0"/>
              </a:spcBef>
              <a:buClrTx/>
              <a:buFontTx/>
              <a:buNone/>
            </a:pPr>
            <a:r>
              <a:rPr lang="en-US" altLang="en-US" sz="1800" b="0"/>
              <a:t>m/z</a:t>
            </a:r>
          </a:p>
        </p:txBody>
      </p:sp>
      <p:sp>
        <p:nvSpPr>
          <p:cNvPr id="35847" name="Text Box 11"/>
          <p:cNvSpPr txBox="1">
            <a:spLocks noChangeArrowheads="1"/>
          </p:cNvSpPr>
          <p:nvPr/>
        </p:nvSpPr>
        <p:spPr bwMode="auto">
          <a:xfrm rot="-5400000">
            <a:off x="6399213" y="4402137"/>
            <a:ext cx="1314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eaLnBrk="1" hangingPunct="1">
              <a:lnSpc>
                <a:spcPts val="2400"/>
              </a:lnSpc>
              <a:spcBef>
                <a:spcPct val="0"/>
              </a:spcBef>
              <a:buClrTx/>
              <a:buFontTx/>
              <a:buNone/>
            </a:pPr>
            <a:r>
              <a:rPr lang="en-US" altLang="en-US" sz="1800" b="0"/>
              <a:t>abundance</a:t>
            </a:r>
          </a:p>
        </p:txBody>
      </p:sp>
      <p:sp>
        <p:nvSpPr>
          <p:cNvPr id="35848" name="Text Box 15"/>
          <p:cNvSpPr txBox="1">
            <a:spLocks noChangeArrowheads="1"/>
          </p:cNvSpPr>
          <p:nvPr/>
        </p:nvSpPr>
        <p:spPr bwMode="auto">
          <a:xfrm>
            <a:off x="2484438" y="5975350"/>
            <a:ext cx="5216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0"/>
              </a:spcBef>
              <a:buClrTx/>
              <a:buFontTx/>
              <a:buNone/>
            </a:pPr>
            <a:r>
              <a:rPr lang="en-GB" altLang="en-US"/>
              <a:t>Electron Impact Ionisation 70 eV</a:t>
            </a:r>
          </a:p>
        </p:txBody>
      </p:sp>
      <p:pic>
        <p:nvPicPr>
          <p:cNvPr id="35849" name="Afbeelding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088" y="3713163"/>
            <a:ext cx="60309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hthoek 16"/>
          <p:cNvSpPr/>
          <p:nvPr/>
        </p:nvSpPr>
        <p:spPr>
          <a:xfrm>
            <a:off x="-12700" y="6559550"/>
            <a:ext cx="8470900" cy="254000"/>
          </a:xfrm>
          <a:prstGeom prst="rect">
            <a:avLst/>
          </a:prstGeom>
        </p:spPr>
        <p:txBody>
          <a:bodyPr>
            <a:spAutoFit/>
          </a:bodyPr>
          <a:lstStyle/>
          <a:p>
            <a:pPr>
              <a:defRPr/>
            </a:pPr>
            <a:r>
              <a:rPr lang="en-GB" sz="1050" dirty="0"/>
              <a:t>http://orgspectroscopyint.blogspot.nl/2014/11/gas-chromatography-mass-spectrometry-gc.html</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eaLnBrk="1" hangingPunct="1"/>
            <a:r>
              <a:rPr lang="en-GB" altLang="en-US" smtClean="0"/>
              <a:t>GC-MS – data analysis</a:t>
            </a:r>
          </a:p>
        </p:txBody>
      </p:sp>
      <p:sp>
        <p:nvSpPr>
          <p:cNvPr id="37891" name="Rectangle 1031"/>
          <p:cNvSpPr>
            <a:spLocks noGrp="1" noChangeArrowheads="1"/>
          </p:cNvSpPr>
          <p:nvPr>
            <p:ph type="body" idx="1"/>
          </p:nvPr>
        </p:nvSpPr>
        <p:spPr>
          <a:xfrm>
            <a:off x="5857875" y="914400"/>
            <a:ext cx="3133725" cy="5181600"/>
          </a:xfrm>
        </p:spPr>
        <p:txBody>
          <a:bodyPr/>
          <a:lstStyle/>
          <a:p>
            <a:pPr eaLnBrk="1" hangingPunct="1"/>
            <a:r>
              <a:rPr lang="en-GB" altLang="en-US" sz="2400" smtClean="0">
                <a:solidFill>
                  <a:srgbClr val="FFFF00"/>
                </a:solidFill>
              </a:rPr>
              <a:t>TIC chromatogram</a:t>
            </a:r>
          </a:p>
          <a:p>
            <a:pPr lvl="1" eaLnBrk="1" hangingPunct="1"/>
            <a:r>
              <a:rPr lang="en-GB" altLang="en-US" smtClean="0"/>
              <a:t>Peak hight corresponds to combination of peaks in MS spectrum</a:t>
            </a:r>
          </a:p>
          <a:p>
            <a:pPr lvl="1" eaLnBrk="1" hangingPunct="1"/>
            <a:r>
              <a:rPr lang="en-GB" altLang="en-US" smtClean="0"/>
              <a:t>One peak can consist of multiple metabolites</a:t>
            </a:r>
          </a:p>
          <a:p>
            <a:pPr eaLnBrk="1" hangingPunct="1"/>
            <a:endParaRPr lang="en-GB" altLang="en-US" sz="2400" smtClean="0">
              <a:solidFill>
                <a:srgbClr val="FFFF00"/>
              </a:solidFill>
            </a:endParaRPr>
          </a:p>
          <a:p>
            <a:pPr eaLnBrk="1" hangingPunct="1"/>
            <a:r>
              <a:rPr lang="nl-NL" altLang="en-US" sz="2400" smtClean="0">
                <a:solidFill>
                  <a:srgbClr val="FFFF00"/>
                </a:solidFill>
              </a:rPr>
              <a:t>MS spectrum </a:t>
            </a:r>
          </a:p>
          <a:p>
            <a:pPr lvl="1" eaLnBrk="1" hangingPunct="1"/>
            <a:r>
              <a:rPr lang="en-GB" altLang="en-US" smtClean="0"/>
              <a:t>Molecular fragment ions</a:t>
            </a:r>
          </a:p>
          <a:p>
            <a:pPr lvl="1" eaLnBrk="1" hangingPunct="1"/>
            <a:r>
              <a:rPr lang="en-GB" altLang="en-US" smtClean="0"/>
              <a:t>Isotopes</a:t>
            </a:r>
          </a:p>
        </p:txBody>
      </p:sp>
      <p:pic>
        <p:nvPicPr>
          <p:cNvPr id="37892" name="Afbeelding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636713"/>
            <a:ext cx="5678487"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Rechthoek 2"/>
          <p:cNvSpPr>
            <a:spLocks noChangeArrowheads="1"/>
          </p:cNvSpPr>
          <p:nvPr/>
        </p:nvSpPr>
        <p:spPr bwMode="auto">
          <a:xfrm>
            <a:off x="144463" y="573246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en-GB" altLang="en-US" sz="1400"/>
              <a:t>http://lipidlibrary.aocs.org/Analysis/content.cfm?ItemNumber=39287</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31"/>
          <p:cNvSpPr txBox="1">
            <a:spLocks noChangeArrowheads="1"/>
          </p:cNvSpPr>
          <p:nvPr/>
        </p:nvSpPr>
        <p:spPr bwMode="auto">
          <a:xfrm>
            <a:off x="304800" y="6034088"/>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sz="2800" b="0">
                <a:solidFill>
                  <a:srgbClr val="FFFF00"/>
                </a:solidFill>
              </a:rPr>
              <a:t>Plants contain ~200.000 bioactive compounds</a:t>
            </a:r>
          </a:p>
        </p:txBody>
      </p:sp>
      <p:pic>
        <p:nvPicPr>
          <p:cNvPr id="5123" name="Picture 4" descr="http://cisncancer.org/research/images/omic_hierarchy-r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88913"/>
            <a:ext cx="4895850"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hthoek 30"/>
          <p:cNvSpPr>
            <a:spLocks noChangeArrowheads="1"/>
          </p:cNvSpPr>
          <p:nvPr/>
        </p:nvSpPr>
        <p:spPr bwMode="auto">
          <a:xfrm>
            <a:off x="0" y="6623050"/>
            <a:ext cx="66595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nl-NL" altLang="en-US" sz="1100"/>
              <a:t>http://cisncancer.org/research/what_we_know/omics/metabolomics.html</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GB" altLang="en-US" smtClean="0"/>
              <a:t>GC-MS – compound identification</a:t>
            </a:r>
          </a:p>
        </p:txBody>
      </p:sp>
      <p:sp>
        <p:nvSpPr>
          <p:cNvPr id="39939" name="Rectangle 3"/>
          <p:cNvSpPr>
            <a:spLocks noGrp="1" noChangeArrowheads="1"/>
          </p:cNvSpPr>
          <p:nvPr>
            <p:ph type="body" idx="1"/>
          </p:nvPr>
        </p:nvSpPr>
        <p:spPr>
          <a:xfrm>
            <a:off x="457200" y="1600200"/>
            <a:ext cx="5181600" cy="4267200"/>
          </a:xfrm>
        </p:spPr>
        <p:txBody>
          <a:bodyPr/>
          <a:lstStyle/>
          <a:p>
            <a:pPr eaLnBrk="1" hangingPunct="1">
              <a:spcBef>
                <a:spcPct val="50000"/>
              </a:spcBef>
              <a:buFont typeface="Wingdings" panose="05000000000000000000" pitchFamily="2" charset="2"/>
              <a:buNone/>
            </a:pPr>
            <a:r>
              <a:rPr lang="nl-NL" altLang="en-US" smtClean="0">
                <a:solidFill>
                  <a:srgbClr val="FFFF00"/>
                </a:solidFill>
              </a:rPr>
              <a:t>Compound identification based on:</a:t>
            </a:r>
          </a:p>
          <a:p>
            <a:pPr eaLnBrk="1" hangingPunct="1">
              <a:spcBef>
                <a:spcPct val="50000"/>
              </a:spcBef>
            </a:pPr>
            <a:r>
              <a:rPr lang="nl-NL" altLang="en-US" smtClean="0"/>
              <a:t>Retention time</a:t>
            </a:r>
          </a:p>
          <a:p>
            <a:pPr eaLnBrk="1" hangingPunct="1">
              <a:spcBef>
                <a:spcPct val="50000"/>
              </a:spcBef>
            </a:pPr>
            <a:r>
              <a:rPr lang="nl-NL" altLang="en-US" smtClean="0"/>
              <a:t>Fragmentation pattern</a:t>
            </a:r>
          </a:p>
          <a:p>
            <a:pPr eaLnBrk="1" hangingPunct="1">
              <a:spcBef>
                <a:spcPct val="50000"/>
              </a:spcBef>
            </a:pPr>
            <a:r>
              <a:rPr lang="nl-NL" altLang="en-US" smtClean="0"/>
              <a:t>Isotope distribution at each specific mass</a:t>
            </a:r>
          </a:p>
          <a:p>
            <a:pPr eaLnBrk="1" hangingPunct="1">
              <a:spcBef>
                <a:spcPct val="50000"/>
              </a:spcBef>
            </a:pPr>
            <a:endParaRPr lang="nl-NL" altLang="en-US" smtClean="0"/>
          </a:p>
          <a:p>
            <a:pPr lvl="1" eaLnBrk="1" hangingPunct="1">
              <a:spcBef>
                <a:spcPct val="50000"/>
              </a:spcBef>
            </a:pPr>
            <a:r>
              <a:rPr lang="nl-NL" altLang="en-US" smtClean="0"/>
              <a:t>Differences between main masses can identify sub-groups</a:t>
            </a:r>
          </a:p>
          <a:p>
            <a:pPr lvl="1" eaLnBrk="1" hangingPunct="1">
              <a:spcBef>
                <a:spcPct val="50000"/>
              </a:spcBef>
            </a:pPr>
            <a:r>
              <a:rPr lang="nl-NL" altLang="en-US" smtClean="0"/>
              <a:t>No distinction between isomers</a:t>
            </a:r>
            <a:endParaRPr lang="en-GB" altLang="en-US" smtClean="0"/>
          </a:p>
        </p:txBody>
      </p:sp>
      <p:pic>
        <p:nvPicPr>
          <p:cNvPr id="39940" name="Picture 5" descr="D:\My Documents\Ingrid\SB-webpage-copy\datgen\metabolomics\pictures\GCMS-Myrista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752600"/>
            <a:ext cx="324485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6"/>
          <p:cNvSpPr txBox="1">
            <a:spLocks noChangeArrowheads="1"/>
          </p:cNvSpPr>
          <p:nvPr/>
        </p:nvSpPr>
        <p:spPr bwMode="auto">
          <a:xfrm>
            <a:off x="5899150" y="1295400"/>
            <a:ext cx="3244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a:t>MS spectrum in database</a:t>
            </a:r>
          </a:p>
        </p:txBody>
      </p:sp>
      <p:sp>
        <p:nvSpPr>
          <p:cNvPr id="39942" name="Text Box 7"/>
          <p:cNvSpPr txBox="1">
            <a:spLocks noChangeArrowheads="1"/>
          </p:cNvSpPr>
          <p:nvPr/>
        </p:nvSpPr>
        <p:spPr bwMode="auto">
          <a:xfrm>
            <a:off x="6019800" y="5257800"/>
            <a:ext cx="294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a:t>Acquired MS spectrum</a:t>
            </a:r>
          </a:p>
        </p:txBody>
      </p:sp>
      <p:sp>
        <p:nvSpPr>
          <p:cNvPr id="39943" name="Rechthoek 1"/>
          <p:cNvSpPr>
            <a:spLocks noChangeArrowheads="1"/>
          </p:cNvSpPr>
          <p:nvPr/>
        </p:nvSpPr>
        <p:spPr bwMode="auto">
          <a:xfrm>
            <a:off x="2051050" y="5867400"/>
            <a:ext cx="706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en-GB" altLang="en-US" sz="2000"/>
              <a:t>http://webbook.nist.gov/cgi/cbook.cgi?ID=C110270&amp;Mask=200#Mass-Spec</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GB" altLang="en-US" smtClean="0"/>
              <a:t>Mass Spectrum of Methanol</a:t>
            </a:r>
          </a:p>
        </p:txBody>
      </p:sp>
      <p:pic>
        <p:nvPicPr>
          <p:cNvPr id="41987" name="Picture 4" descr="D:\My Documents\Ingrid\SB-webpage-copy\datgen\metabolomics\pictures\Methanol-M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5884863"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219200"/>
            <a:ext cx="19050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hthoek 1"/>
          <p:cNvSpPr>
            <a:spLocks noChangeArrowheads="1"/>
          </p:cNvSpPr>
          <p:nvPr/>
        </p:nvSpPr>
        <p:spPr bwMode="auto">
          <a:xfrm>
            <a:off x="530225" y="5299075"/>
            <a:ext cx="72818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en-GB" altLang="en-US" sz="2400"/>
              <a:t>http://webbook.nist.gov/cgi/cbook.cgi?ID=C67561&amp;Mask=200#Mass-Spec</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GB" altLang="en-US" smtClean="0"/>
              <a:t>Metabolomics Flowscheme</a:t>
            </a:r>
          </a:p>
        </p:txBody>
      </p:sp>
      <p:sp>
        <p:nvSpPr>
          <p:cNvPr id="43011" name="Rectangle 3"/>
          <p:cNvSpPr>
            <a:spLocks noGrp="1" noChangeArrowheads="1"/>
          </p:cNvSpPr>
          <p:nvPr>
            <p:ph type="body" idx="1"/>
          </p:nvPr>
        </p:nvSpPr>
        <p:spPr>
          <a:xfrm>
            <a:off x="762000" y="1219200"/>
            <a:ext cx="7772400" cy="5029200"/>
          </a:xfrm>
        </p:spPr>
        <p:txBody>
          <a:bodyPr/>
          <a:lstStyle/>
          <a:p>
            <a:pPr eaLnBrk="1" hangingPunct="1">
              <a:spcBef>
                <a:spcPct val="0"/>
              </a:spcBef>
            </a:pPr>
            <a:r>
              <a:rPr lang="en-GB" altLang="en-US" sz="2400" smtClean="0"/>
              <a:t>Biological question</a:t>
            </a:r>
          </a:p>
          <a:p>
            <a:pPr eaLnBrk="1" hangingPunct="1">
              <a:spcBef>
                <a:spcPct val="0"/>
              </a:spcBef>
            </a:pPr>
            <a:endParaRPr lang="en-US" altLang="en-US" sz="2400" smtClean="0"/>
          </a:p>
          <a:p>
            <a:pPr eaLnBrk="1" hangingPunct="1">
              <a:spcBef>
                <a:spcPct val="0"/>
              </a:spcBef>
            </a:pPr>
            <a:r>
              <a:rPr lang="en-GB" altLang="en-US" sz="2400" smtClean="0"/>
              <a:t>Sampling</a:t>
            </a:r>
          </a:p>
          <a:p>
            <a:pPr eaLnBrk="1" hangingPunct="1">
              <a:spcBef>
                <a:spcPct val="0"/>
              </a:spcBef>
            </a:pPr>
            <a:endParaRPr lang="en-US" altLang="en-US" sz="2400" smtClean="0"/>
          </a:p>
          <a:p>
            <a:pPr eaLnBrk="1" hangingPunct="1">
              <a:spcBef>
                <a:spcPct val="0"/>
              </a:spcBef>
            </a:pPr>
            <a:r>
              <a:rPr lang="en-GB" altLang="en-US" sz="2400" smtClean="0">
                <a:solidFill>
                  <a:srgbClr val="FFFF00"/>
                </a:solidFill>
              </a:rPr>
              <a:t>Measurement</a:t>
            </a:r>
            <a:r>
              <a:rPr lang="en-GB" altLang="en-US" sz="2400" smtClean="0"/>
              <a:t>			</a:t>
            </a:r>
            <a:r>
              <a:rPr lang="en-GB" altLang="en-US" sz="2400" smtClean="0">
                <a:solidFill>
                  <a:srgbClr val="FFFF00"/>
                </a:solidFill>
              </a:rPr>
              <a:t>Accuracy !!!!</a:t>
            </a:r>
          </a:p>
          <a:p>
            <a:pPr eaLnBrk="1" hangingPunct="1">
              <a:spcBef>
                <a:spcPct val="0"/>
              </a:spcBef>
            </a:pPr>
            <a:endParaRPr lang="en-US" altLang="en-US" sz="2400" smtClean="0"/>
          </a:p>
          <a:p>
            <a:pPr eaLnBrk="1" hangingPunct="1">
              <a:spcBef>
                <a:spcPct val="0"/>
              </a:spcBef>
            </a:pPr>
            <a:r>
              <a:rPr lang="en-GB" altLang="en-US" sz="2400" smtClean="0"/>
              <a:t>Processing output</a:t>
            </a:r>
          </a:p>
          <a:p>
            <a:pPr eaLnBrk="1" hangingPunct="1">
              <a:spcBef>
                <a:spcPct val="0"/>
              </a:spcBef>
            </a:pPr>
            <a:endParaRPr lang="en-US" altLang="en-US" sz="2400" smtClean="0"/>
          </a:p>
          <a:p>
            <a:pPr eaLnBrk="1" hangingPunct="1">
              <a:spcBef>
                <a:spcPct val="0"/>
              </a:spcBef>
            </a:pPr>
            <a:r>
              <a:rPr lang="en-GB" altLang="en-US" sz="2400" smtClean="0"/>
              <a:t>Data comparison and visualisation</a:t>
            </a:r>
          </a:p>
          <a:p>
            <a:pPr eaLnBrk="1" hangingPunct="1">
              <a:spcBef>
                <a:spcPct val="0"/>
              </a:spcBef>
            </a:pPr>
            <a:endParaRPr lang="en-US" altLang="en-US" sz="2400" smtClean="0"/>
          </a:p>
          <a:p>
            <a:pPr eaLnBrk="1" hangingPunct="1">
              <a:spcBef>
                <a:spcPct val="0"/>
              </a:spcBef>
            </a:pPr>
            <a:r>
              <a:rPr lang="en-GB" altLang="en-US" sz="2400" smtClean="0"/>
              <a:t>Data verification</a:t>
            </a:r>
          </a:p>
          <a:p>
            <a:pPr eaLnBrk="1" hangingPunct="1">
              <a:spcBef>
                <a:spcPct val="0"/>
              </a:spcBef>
            </a:pPr>
            <a:endParaRPr lang="en-US" altLang="en-US" sz="2400" smtClean="0"/>
          </a:p>
          <a:p>
            <a:pPr eaLnBrk="1" hangingPunct="1">
              <a:spcBef>
                <a:spcPct val="0"/>
              </a:spcBef>
            </a:pPr>
            <a:r>
              <a:rPr lang="en-GB" altLang="en-US" sz="2400" smtClean="0"/>
              <a:t>Data interpretation</a:t>
            </a:r>
          </a:p>
        </p:txBody>
      </p:sp>
      <p:sp>
        <p:nvSpPr>
          <p:cNvPr id="43012" name="Line 4"/>
          <p:cNvSpPr>
            <a:spLocks noChangeShapeType="1"/>
          </p:cNvSpPr>
          <p:nvPr/>
        </p:nvSpPr>
        <p:spPr bwMode="auto">
          <a:xfrm>
            <a:off x="3657600" y="2895600"/>
            <a:ext cx="1371600"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76200"/>
            <a:ext cx="8229600" cy="990600"/>
          </a:xfrm>
        </p:spPr>
        <p:txBody>
          <a:bodyPr/>
          <a:lstStyle/>
          <a:p>
            <a:pPr eaLnBrk="1" hangingPunct="1"/>
            <a:r>
              <a:rPr lang="nl-NL" altLang="en-US" smtClean="0"/>
              <a:t>Mass accuracy</a:t>
            </a:r>
            <a:endParaRPr lang="en-GB" altLang="en-US" smtClean="0"/>
          </a:p>
        </p:txBody>
      </p:sp>
      <p:sp>
        <p:nvSpPr>
          <p:cNvPr id="45059" name="Text Box 5"/>
          <p:cNvSpPr txBox="1">
            <a:spLocks noChangeArrowheads="1"/>
          </p:cNvSpPr>
          <p:nvPr/>
        </p:nvSpPr>
        <p:spPr bwMode="auto">
          <a:xfrm>
            <a:off x="1558925" y="1117600"/>
            <a:ext cx="56435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sz="2400">
                <a:solidFill>
                  <a:srgbClr val="FFFF00"/>
                </a:solidFill>
              </a:rPr>
              <a:t>Average mass</a:t>
            </a:r>
            <a:r>
              <a:rPr lang="en-GB" altLang="en-US" sz="2400"/>
              <a:t>		1086</a:t>
            </a:r>
            <a:r>
              <a:rPr lang="en-GB" altLang="en-US" sz="2400">
                <a:solidFill>
                  <a:srgbClr val="FFFF00"/>
                </a:solidFill>
              </a:rPr>
              <a:t>.3</a:t>
            </a:r>
            <a:r>
              <a:rPr lang="en-GB" altLang="en-US" sz="2400"/>
              <a:t>  Da</a:t>
            </a:r>
          </a:p>
          <a:p>
            <a:pPr>
              <a:spcBef>
                <a:spcPct val="0"/>
              </a:spcBef>
              <a:buClrTx/>
              <a:buFontTx/>
              <a:buNone/>
            </a:pPr>
            <a:r>
              <a:rPr lang="en-GB" altLang="en-US" sz="2400">
                <a:solidFill>
                  <a:srgbClr val="FFFF00"/>
                </a:solidFill>
              </a:rPr>
              <a:t>Monoisotopic mass</a:t>
            </a:r>
            <a:r>
              <a:rPr lang="en-GB" altLang="en-US" sz="2400"/>
              <a:t> 	1085</a:t>
            </a:r>
            <a:r>
              <a:rPr lang="en-GB" altLang="en-US" sz="2400">
                <a:solidFill>
                  <a:srgbClr val="FFFF00"/>
                </a:solidFill>
              </a:rPr>
              <a:t>.55</a:t>
            </a:r>
            <a:r>
              <a:rPr lang="en-GB" altLang="en-US" sz="2400"/>
              <a:t> Da</a:t>
            </a:r>
          </a:p>
        </p:txBody>
      </p:sp>
      <p:pic>
        <p:nvPicPr>
          <p:cNvPr id="45060" name="Afbeelding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76475"/>
            <a:ext cx="5640388"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hthoek 2"/>
          <p:cNvSpPr/>
          <p:nvPr/>
        </p:nvSpPr>
        <p:spPr>
          <a:xfrm>
            <a:off x="1512888" y="6638925"/>
            <a:ext cx="4572000" cy="261938"/>
          </a:xfrm>
          <a:prstGeom prst="rect">
            <a:avLst/>
          </a:prstGeom>
        </p:spPr>
        <p:txBody>
          <a:bodyPr>
            <a:spAutoFit/>
          </a:bodyPr>
          <a:lstStyle/>
          <a:p>
            <a:pPr>
              <a:defRPr/>
            </a:pPr>
            <a:r>
              <a:rPr lang="en-GB" sz="1050" dirty="0"/>
              <a:t>http://www.matrixscience.com/help/mass_accuracy_help.html</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76200"/>
            <a:ext cx="8229600" cy="990600"/>
          </a:xfrm>
        </p:spPr>
        <p:txBody>
          <a:bodyPr/>
          <a:lstStyle/>
          <a:p>
            <a:pPr eaLnBrk="1" hangingPunct="1"/>
            <a:r>
              <a:rPr lang="nl-NL" altLang="en-US" smtClean="0"/>
              <a:t>Mass resolution</a:t>
            </a:r>
            <a:endParaRPr lang="en-GB" altLang="en-US" smtClean="0"/>
          </a:p>
        </p:txBody>
      </p:sp>
      <p:pic>
        <p:nvPicPr>
          <p:cNvPr id="47107" name="Picture 3" descr="iso_dis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81150"/>
            <a:ext cx="66294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Line 5"/>
          <p:cNvSpPr>
            <a:spLocks noChangeShapeType="1"/>
          </p:cNvSpPr>
          <p:nvPr/>
        </p:nvSpPr>
        <p:spPr bwMode="auto">
          <a:xfrm>
            <a:off x="1447800" y="4343400"/>
            <a:ext cx="304800" cy="0"/>
          </a:xfrm>
          <a:prstGeom prst="line">
            <a:avLst/>
          </a:prstGeom>
          <a:noFill/>
          <a:ln w="952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7109" name="Text Box 6"/>
          <p:cNvSpPr>
            <a:spLocks noChangeArrowheads="1"/>
          </p:cNvSpPr>
          <p:nvPr>
            <p:ph type="body" idx="1"/>
          </p:nvPr>
        </p:nvSpPr>
        <p:spPr>
          <a:xfrm>
            <a:off x="1752600" y="4159250"/>
            <a:ext cx="685800" cy="412750"/>
          </a:xfrm>
          <a:noFill/>
        </p:spPr>
        <p:txBody>
          <a:bodyPr/>
          <a:lstStyle/>
          <a:p>
            <a:pPr eaLnBrk="1" hangingPunct="1">
              <a:spcBef>
                <a:spcPct val="50000"/>
              </a:spcBef>
              <a:buFont typeface="Wingdings" panose="05000000000000000000" pitchFamily="2" charset="2"/>
              <a:buNone/>
            </a:pPr>
            <a:r>
              <a:rPr lang="nl-NL" altLang="en-US" smtClean="0">
                <a:solidFill>
                  <a:srgbClr val="FF3300"/>
                </a:solidFill>
              </a:rPr>
              <a:t>0.22</a:t>
            </a:r>
            <a:endParaRPr lang="en-GB" altLang="en-US" smtClean="0">
              <a:solidFill>
                <a:srgbClr val="FF3300"/>
              </a:solidFill>
            </a:endParaRPr>
          </a:p>
        </p:txBody>
      </p:sp>
      <p:sp>
        <p:nvSpPr>
          <p:cNvPr id="47110" name="Text Box 7"/>
          <p:cNvSpPr txBox="1">
            <a:spLocks noChangeArrowheads="1"/>
          </p:cNvSpPr>
          <p:nvPr/>
        </p:nvSpPr>
        <p:spPr bwMode="auto">
          <a:xfrm>
            <a:off x="457200" y="1143000"/>
            <a:ext cx="693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eaLnBrk="1" hangingPunct="1">
              <a:spcBef>
                <a:spcPct val="50000"/>
              </a:spcBef>
              <a:buClrTx/>
              <a:buFontTx/>
              <a:buNone/>
            </a:pPr>
            <a:r>
              <a:rPr lang="nl-NL" altLang="en-US"/>
              <a:t>Resolution = </a:t>
            </a:r>
            <a:r>
              <a:rPr lang="nl-NL" altLang="en-US">
                <a:solidFill>
                  <a:srgbClr val="FFFF00"/>
                </a:solidFill>
              </a:rPr>
              <a:t>M / </a:t>
            </a:r>
            <a:r>
              <a:rPr lang="nl-NL" altLang="en-US">
                <a:solidFill>
                  <a:srgbClr val="FFFF00"/>
                </a:solidFill>
                <a:cs typeface="Arial" panose="020B0604020202020204" pitchFamily="34" charset="0"/>
                <a:sym typeface="Symbol" panose="05050102010706020507" pitchFamily="18" charset="2"/>
              </a:rPr>
              <a:t>Δ</a:t>
            </a:r>
            <a:r>
              <a:rPr lang="nl-NL" altLang="en-US">
                <a:solidFill>
                  <a:srgbClr val="FFFF00"/>
                </a:solidFill>
                <a:sym typeface="Symbol" panose="05050102010706020507" pitchFamily="18" charset="2"/>
              </a:rPr>
              <a:t>M</a:t>
            </a:r>
            <a:r>
              <a:rPr lang="nl-NL" altLang="en-US">
                <a:sym typeface="Symbol" panose="05050102010706020507" pitchFamily="18" charset="2"/>
              </a:rPr>
              <a:t> = 1085.55/0.22 </a:t>
            </a:r>
            <a:r>
              <a:rPr lang="nl-NL" altLang="en-US">
                <a:cs typeface="Arial" panose="020B0604020202020204" pitchFamily="34" charset="0"/>
                <a:sym typeface="Symbol" panose="05050102010706020507" pitchFamily="18" charset="2"/>
              </a:rPr>
              <a:t>≈</a:t>
            </a:r>
            <a:r>
              <a:rPr lang="nl-NL" altLang="en-US"/>
              <a:t> 5000</a:t>
            </a:r>
            <a:endParaRPr lang="en-GB" altLang="en-US"/>
          </a:p>
        </p:txBody>
      </p:sp>
      <p:sp>
        <p:nvSpPr>
          <p:cNvPr id="47111" name="Line 8"/>
          <p:cNvSpPr>
            <a:spLocks noChangeShapeType="1"/>
          </p:cNvSpPr>
          <p:nvPr/>
        </p:nvSpPr>
        <p:spPr bwMode="auto">
          <a:xfrm>
            <a:off x="2952750" y="5562600"/>
            <a:ext cx="76200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7112" name="Text Box 9"/>
          <p:cNvSpPr txBox="1">
            <a:spLocks noChangeArrowheads="1"/>
          </p:cNvSpPr>
          <p:nvPr/>
        </p:nvSpPr>
        <p:spPr bwMode="auto">
          <a:xfrm>
            <a:off x="3013075" y="5165725"/>
            <a:ext cx="720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a:solidFill>
                  <a:srgbClr val="FF0000"/>
                </a:solidFill>
              </a:rPr>
              <a:t>1Da </a:t>
            </a:r>
          </a:p>
        </p:txBody>
      </p:sp>
      <p:sp>
        <p:nvSpPr>
          <p:cNvPr id="2" name="Rechthoek 1"/>
          <p:cNvSpPr/>
          <p:nvPr/>
        </p:nvSpPr>
        <p:spPr>
          <a:xfrm>
            <a:off x="457200" y="6648450"/>
            <a:ext cx="4572000" cy="261938"/>
          </a:xfrm>
          <a:prstGeom prst="rect">
            <a:avLst/>
          </a:prstGeom>
        </p:spPr>
        <p:txBody>
          <a:bodyPr>
            <a:spAutoFit/>
          </a:bodyPr>
          <a:lstStyle/>
          <a:p>
            <a:pPr>
              <a:defRPr/>
            </a:pPr>
            <a:r>
              <a:rPr lang="en-GB" sz="1050" dirty="0"/>
              <a:t>http://www.matrixscience.com/help/mass_accuracy_help.html</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GB" altLang="en-US" smtClean="0"/>
              <a:t>Metabolomics Flowscheme</a:t>
            </a:r>
          </a:p>
        </p:txBody>
      </p:sp>
      <p:sp>
        <p:nvSpPr>
          <p:cNvPr id="49155" name="Rectangle 3"/>
          <p:cNvSpPr>
            <a:spLocks noGrp="1" noChangeArrowheads="1"/>
          </p:cNvSpPr>
          <p:nvPr>
            <p:ph type="body" idx="1"/>
          </p:nvPr>
        </p:nvSpPr>
        <p:spPr>
          <a:xfrm>
            <a:off x="762000" y="1219200"/>
            <a:ext cx="7772400" cy="5029200"/>
          </a:xfrm>
        </p:spPr>
        <p:txBody>
          <a:bodyPr/>
          <a:lstStyle/>
          <a:p>
            <a:pPr eaLnBrk="1" hangingPunct="1">
              <a:spcBef>
                <a:spcPct val="0"/>
              </a:spcBef>
            </a:pPr>
            <a:r>
              <a:rPr lang="en-GB" altLang="en-US" sz="2400" smtClean="0"/>
              <a:t>Biological question</a:t>
            </a:r>
          </a:p>
          <a:p>
            <a:pPr eaLnBrk="1" hangingPunct="1">
              <a:spcBef>
                <a:spcPct val="0"/>
              </a:spcBef>
            </a:pPr>
            <a:endParaRPr lang="en-US" altLang="en-US" sz="2400" smtClean="0"/>
          </a:p>
          <a:p>
            <a:pPr eaLnBrk="1" hangingPunct="1">
              <a:spcBef>
                <a:spcPct val="0"/>
              </a:spcBef>
            </a:pPr>
            <a:r>
              <a:rPr lang="en-GB" altLang="en-US" sz="2400" smtClean="0"/>
              <a:t>Sampling</a:t>
            </a:r>
          </a:p>
          <a:p>
            <a:pPr eaLnBrk="1" hangingPunct="1">
              <a:spcBef>
                <a:spcPct val="0"/>
              </a:spcBef>
            </a:pPr>
            <a:endParaRPr lang="en-US" altLang="en-US" sz="2400" smtClean="0"/>
          </a:p>
          <a:p>
            <a:pPr eaLnBrk="1" hangingPunct="1">
              <a:spcBef>
                <a:spcPct val="0"/>
              </a:spcBef>
            </a:pPr>
            <a:r>
              <a:rPr lang="en-GB" altLang="en-US" sz="2400" smtClean="0"/>
              <a:t>Measurement</a:t>
            </a:r>
          </a:p>
          <a:p>
            <a:pPr eaLnBrk="1" hangingPunct="1">
              <a:spcBef>
                <a:spcPct val="0"/>
              </a:spcBef>
            </a:pPr>
            <a:endParaRPr lang="en-US" altLang="en-US" sz="2400" smtClean="0"/>
          </a:p>
          <a:p>
            <a:pPr eaLnBrk="1" hangingPunct="1">
              <a:spcBef>
                <a:spcPct val="0"/>
              </a:spcBef>
            </a:pPr>
            <a:r>
              <a:rPr lang="en-GB" altLang="en-US" sz="2400" smtClean="0">
                <a:solidFill>
                  <a:srgbClr val="FFFF00"/>
                </a:solidFill>
              </a:rPr>
              <a:t>Processing output</a:t>
            </a:r>
          </a:p>
          <a:p>
            <a:pPr eaLnBrk="1" hangingPunct="1">
              <a:spcBef>
                <a:spcPct val="0"/>
              </a:spcBef>
            </a:pPr>
            <a:endParaRPr lang="en-US" altLang="en-US" sz="2400" smtClean="0"/>
          </a:p>
          <a:p>
            <a:pPr eaLnBrk="1" hangingPunct="1">
              <a:spcBef>
                <a:spcPct val="0"/>
              </a:spcBef>
            </a:pPr>
            <a:r>
              <a:rPr lang="en-GB" altLang="en-US" sz="2400" smtClean="0"/>
              <a:t>Data comparison and visualisation</a:t>
            </a:r>
          </a:p>
          <a:p>
            <a:pPr eaLnBrk="1" hangingPunct="1">
              <a:spcBef>
                <a:spcPct val="0"/>
              </a:spcBef>
            </a:pPr>
            <a:endParaRPr lang="en-US" altLang="en-US" sz="2400" smtClean="0"/>
          </a:p>
          <a:p>
            <a:pPr eaLnBrk="1" hangingPunct="1">
              <a:spcBef>
                <a:spcPct val="0"/>
              </a:spcBef>
            </a:pPr>
            <a:r>
              <a:rPr lang="en-GB" altLang="en-US" sz="2400" smtClean="0"/>
              <a:t>Data verification</a:t>
            </a:r>
          </a:p>
          <a:p>
            <a:pPr eaLnBrk="1" hangingPunct="1">
              <a:spcBef>
                <a:spcPct val="0"/>
              </a:spcBef>
            </a:pPr>
            <a:endParaRPr lang="en-US" altLang="en-US" sz="2400" smtClean="0"/>
          </a:p>
          <a:p>
            <a:pPr eaLnBrk="1" hangingPunct="1">
              <a:spcBef>
                <a:spcPct val="0"/>
              </a:spcBef>
            </a:pPr>
            <a:r>
              <a:rPr lang="en-GB" altLang="en-US" sz="2400" smtClean="0"/>
              <a:t>Data interpretation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76200"/>
            <a:ext cx="8229600" cy="1066800"/>
          </a:xfrm>
        </p:spPr>
        <p:txBody>
          <a:bodyPr/>
          <a:lstStyle/>
          <a:p>
            <a:pPr eaLnBrk="1" hangingPunct="1"/>
            <a:r>
              <a:rPr lang="en-US" altLang="en-US" smtClean="0"/>
              <a:t>Data analysis</a:t>
            </a:r>
          </a:p>
        </p:txBody>
      </p:sp>
      <p:sp>
        <p:nvSpPr>
          <p:cNvPr id="51203" name="Text Box 4"/>
          <p:cNvSpPr txBox="1">
            <a:spLocks noChangeArrowheads="1"/>
          </p:cNvSpPr>
          <p:nvPr/>
        </p:nvSpPr>
        <p:spPr bwMode="auto">
          <a:xfrm>
            <a:off x="3352800" y="3967163"/>
            <a:ext cx="2355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0"/>
              </a:spcBef>
              <a:buClrTx/>
              <a:buFontTx/>
              <a:buNone/>
            </a:pPr>
            <a:r>
              <a:rPr lang="en-US" altLang="en-US">
                <a:solidFill>
                  <a:srgbClr val="FFFF00"/>
                </a:solidFill>
              </a:rPr>
              <a:t>Sample alignment</a:t>
            </a:r>
          </a:p>
        </p:txBody>
      </p:sp>
      <p:sp>
        <p:nvSpPr>
          <p:cNvPr id="51204" name="Text Box 5"/>
          <p:cNvSpPr txBox="1">
            <a:spLocks noChangeArrowheads="1"/>
          </p:cNvSpPr>
          <p:nvPr/>
        </p:nvSpPr>
        <p:spPr bwMode="auto">
          <a:xfrm>
            <a:off x="3536950" y="4805363"/>
            <a:ext cx="194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0"/>
              </a:spcBef>
              <a:buClrTx/>
              <a:buFontTx/>
              <a:buNone/>
            </a:pPr>
            <a:r>
              <a:rPr lang="en-US" altLang="en-US">
                <a:solidFill>
                  <a:srgbClr val="FFFF00"/>
                </a:solidFill>
              </a:rPr>
              <a:t>Deconvolution</a:t>
            </a:r>
          </a:p>
        </p:txBody>
      </p:sp>
      <p:sp>
        <p:nvSpPr>
          <p:cNvPr id="51205" name="Text Box 6"/>
          <p:cNvSpPr txBox="1">
            <a:spLocks noChangeArrowheads="1"/>
          </p:cNvSpPr>
          <p:nvPr/>
        </p:nvSpPr>
        <p:spPr bwMode="auto">
          <a:xfrm>
            <a:off x="2333625" y="3052763"/>
            <a:ext cx="441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0"/>
              </a:spcBef>
              <a:buClrTx/>
              <a:buFontTx/>
              <a:buNone/>
            </a:pPr>
            <a:r>
              <a:rPr lang="en-US" altLang="en-US">
                <a:solidFill>
                  <a:srgbClr val="FFFF00"/>
                </a:solidFill>
              </a:rPr>
              <a:t>Baseline correction / normalisation</a:t>
            </a:r>
          </a:p>
        </p:txBody>
      </p:sp>
      <p:grpSp>
        <p:nvGrpSpPr>
          <p:cNvPr id="51206" name="Group 7"/>
          <p:cNvGrpSpPr>
            <a:grpSpLocks/>
          </p:cNvGrpSpPr>
          <p:nvPr/>
        </p:nvGrpSpPr>
        <p:grpSpPr bwMode="auto">
          <a:xfrm>
            <a:off x="3289300" y="2065338"/>
            <a:ext cx="2428875" cy="987425"/>
            <a:chOff x="1968" y="1484"/>
            <a:chExt cx="1530" cy="788"/>
          </a:xfrm>
        </p:grpSpPr>
        <p:sp>
          <p:nvSpPr>
            <p:cNvPr id="51213" name="Freeform 8"/>
            <p:cNvSpPr>
              <a:spLocks/>
            </p:cNvSpPr>
            <p:nvPr/>
          </p:nvSpPr>
          <p:spPr bwMode="auto">
            <a:xfrm>
              <a:off x="1968" y="1484"/>
              <a:ext cx="800" cy="784"/>
            </a:xfrm>
            <a:custGeom>
              <a:avLst/>
              <a:gdLst>
                <a:gd name="T0" fmla="*/ 0 w 800"/>
                <a:gd name="T1" fmla="*/ 112 h 784"/>
                <a:gd name="T2" fmla="*/ 672 w 800"/>
                <a:gd name="T3" fmla="*/ 112 h 784"/>
                <a:gd name="T4" fmla="*/ 768 w 800"/>
                <a:gd name="T5" fmla="*/ 784 h 784"/>
                <a:gd name="T6" fmla="*/ 0 60000 65536"/>
                <a:gd name="T7" fmla="*/ 0 60000 65536"/>
                <a:gd name="T8" fmla="*/ 0 60000 65536"/>
                <a:gd name="T9" fmla="*/ 0 w 800"/>
                <a:gd name="T10" fmla="*/ 0 h 784"/>
                <a:gd name="T11" fmla="*/ 800 w 800"/>
                <a:gd name="T12" fmla="*/ 784 h 784"/>
              </a:gdLst>
              <a:ahLst/>
              <a:cxnLst>
                <a:cxn ang="T6">
                  <a:pos x="T0" y="T1"/>
                </a:cxn>
                <a:cxn ang="T7">
                  <a:pos x="T2" y="T3"/>
                </a:cxn>
                <a:cxn ang="T8">
                  <a:pos x="T4" y="T5"/>
                </a:cxn>
              </a:cxnLst>
              <a:rect l="T9" t="T10" r="T11" b="T12"/>
              <a:pathLst>
                <a:path w="800" h="784">
                  <a:moveTo>
                    <a:pt x="0" y="112"/>
                  </a:moveTo>
                  <a:cubicBezTo>
                    <a:pt x="272" y="56"/>
                    <a:pt x="544" y="0"/>
                    <a:pt x="672" y="112"/>
                  </a:cubicBezTo>
                  <a:cubicBezTo>
                    <a:pt x="800" y="224"/>
                    <a:pt x="752" y="664"/>
                    <a:pt x="768" y="784"/>
                  </a:cubicBezTo>
                </a:path>
              </a:pathLst>
            </a:custGeom>
            <a:noFill/>
            <a:ln w="5715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214" name="Freeform 9"/>
            <p:cNvSpPr>
              <a:spLocks/>
            </p:cNvSpPr>
            <p:nvPr/>
          </p:nvSpPr>
          <p:spPr bwMode="auto">
            <a:xfrm flipH="1">
              <a:off x="2698" y="1488"/>
              <a:ext cx="800" cy="784"/>
            </a:xfrm>
            <a:custGeom>
              <a:avLst/>
              <a:gdLst>
                <a:gd name="T0" fmla="*/ 0 w 800"/>
                <a:gd name="T1" fmla="*/ 112 h 784"/>
                <a:gd name="T2" fmla="*/ 672 w 800"/>
                <a:gd name="T3" fmla="*/ 112 h 784"/>
                <a:gd name="T4" fmla="*/ 768 w 800"/>
                <a:gd name="T5" fmla="*/ 784 h 784"/>
                <a:gd name="T6" fmla="*/ 0 60000 65536"/>
                <a:gd name="T7" fmla="*/ 0 60000 65536"/>
                <a:gd name="T8" fmla="*/ 0 60000 65536"/>
                <a:gd name="T9" fmla="*/ 0 w 800"/>
                <a:gd name="T10" fmla="*/ 0 h 784"/>
                <a:gd name="T11" fmla="*/ 800 w 800"/>
                <a:gd name="T12" fmla="*/ 784 h 784"/>
              </a:gdLst>
              <a:ahLst/>
              <a:cxnLst>
                <a:cxn ang="T6">
                  <a:pos x="T0" y="T1"/>
                </a:cxn>
                <a:cxn ang="T7">
                  <a:pos x="T2" y="T3"/>
                </a:cxn>
                <a:cxn ang="T8">
                  <a:pos x="T4" y="T5"/>
                </a:cxn>
              </a:cxnLst>
              <a:rect l="T9" t="T10" r="T11" b="T12"/>
              <a:pathLst>
                <a:path w="800" h="784">
                  <a:moveTo>
                    <a:pt x="0" y="112"/>
                  </a:moveTo>
                  <a:cubicBezTo>
                    <a:pt x="272" y="56"/>
                    <a:pt x="544" y="0"/>
                    <a:pt x="672" y="112"/>
                  </a:cubicBezTo>
                  <a:cubicBezTo>
                    <a:pt x="800" y="224"/>
                    <a:pt x="752" y="664"/>
                    <a:pt x="768" y="784"/>
                  </a:cubicBezTo>
                </a:path>
              </a:pathLst>
            </a:custGeom>
            <a:noFill/>
            <a:ln w="5715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51207" name="Line 10"/>
          <p:cNvSpPr>
            <a:spLocks noChangeShapeType="1"/>
          </p:cNvSpPr>
          <p:nvPr/>
        </p:nvSpPr>
        <p:spPr bwMode="auto">
          <a:xfrm>
            <a:off x="4492625" y="3505200"/>
            <a:ext cx="0" cy="4572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1208" name="Text Box 14"/>
          <p:cNvSpPr txBox="1">
            <a:spLocks noChangeArrowheads="1"/>
          </p:cNvSpPr>
          <p:nvPr/>
        </p:nvSpPr>
        <p:spPr bwMode="auto">
          <a:xfrm>
            <a:off x="1857375" y="1916113"/>
            <a:ext cx="1311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US" altLang="en-US"/>
              <a:t>Sample 1</a:t>
            </a:r>
          </a:p>
        </p:txBody>
      </p:sp>
      <p:sp>
        <p:nvSpPr>
          <p:cNvPr id="51209" name="Text Box 15"/>
          <p:cNvSpPr txBox="1">
            <a:spLocks noChangeArrowheads="1"/>
          </p:cNvSpPr>
          <p:nvPr/>
        </p:nvSpPr>
        <p:spPr bwMode="auto">
          <a:xfrm>
            <a:off x="5854700" y="1952625"/>
            <a:ext cx="1309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US" altLang="en-US"/>
              <a:t>Sample 2</a:t>
            </a:r>
          </a:p>
        </p:txBody>
      </p:sp>
      <p:sp>
        <p:nvSpPr>
          <p:cNvPr id="51210" name="Line 16"/>
          <p:cNvSpPr>
            <a:spLocks noChangeShapeType="1"/>
          </p:cNvSpPr>
          <p:nvPr/>
        </p:nvSpPr>
        <p:spPr bwMode="auto">
          <a:xfrm>
            <a:off x="4492625" y="4389438"/>
            <a:ext cx="0" cy="4572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1211" name="Line 17"/>
          <p:cNvSpPr>
            <a:spLocks noChangeShapeType="1"/>
          </p:cNvSpPr>
          <p:nvPr/>
        </p:nvSpPr>
        <p:spPr bwMode="auto">
          <a:xfrm>
            <a:off x="4492625" y="5186363"/>
            <a:ext cx="0" cy="4572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1212" name="Text Box 18"/>
          <p:cNvSpPr txBox="1">
            <a:spLocks noChangeArrowheads="1"/>
          </p:cNvSpPr>
          <p:nvPr/>
        </p:nvSpPr>
        <p:spPr bwMode="auto">
          <a:xfrm>
            <a:off x="3716338" y="5627688"/>
            <a:ext cx="1506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0"/>
              </a:spcBef>
              <a:buClrTx/>
              <a:buFontTx/>
              <a:buNone/>
            </a:pPr>
            <a:r>
              <a:rPr lang="en-US" altLang="en-US">
                <a:solidFill>
                  <a:srgbClr val="FFFF00"/>
                </a:solidFill>
              </a:rPr>
              <a:t>Fill in table</a:t>
            </a: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mtClean="0"/>
              <a:t>Processing output – Baseline correction</a:t>
            </a:r>
          </a:p>
        </p:txBody>
      </p:sp>
      <p:pic>
        <p:nvPicPr>
          <p:cNvPr id="53251" name="Afbeelding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113" y="1341438"/>
            <a:ext cx="4865687"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Afbeelding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3998913"/>
            <a:ext cx="4984750"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Rechthoek 3"/>
          <p:cNvSpPr>
            <a:spLocks noChangeArrowheads="1"/>
          </p:cNvSpPr>
          <p:nvPr/>
        </p:nvSpPr>
        <p:spPr bwMode="auto">
          <a:xfrm>
            <a:off x="-33338" y="6623050"/>
            <a:ext cx="4572001"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en-GB" altLang="en-US" sz="1100"/>
              <a:t>http://massfinder.com/wiki/MassFinder_Tools_dialog</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smtClean="0"/>
              <a:t>Processing output – Sample Alignment </a:t>
            </a:r>
          </a:p>
        </p:txBody>
      </p:sp>
      <p:grpSp>
        <p:nvGrpSpPr>
          <p:cNvPr id="55299" name="Group 10"/>
          <p:cNvGrpSpPr>
            <a:grpSpLocks/>
          </p:cNvGrpSpPr>
          <p:nvPr/>
        </p:nvGrpSpPr>
        <p:grpSpPr bwMode="auto">
          <a:xfrm>
            <a:off x="166688" y="1143000"/>
            <a:ext cx="8824912" cy="5410200"/>
            <a:chOff x="105" y="912"/>
            <a:chExt cx="5559" cy="3408"/>
          </a:xfrm>
        </p:grpSpPr>
        <p:pic>
          <p:nvPicPr>
            <p:cNvPr id="553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 y="912"/>
              <a:ext cx="2727" cy="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7" y="912"/>
              <a:ext cx="2727" cy="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Line 6"/>
            <p:cNvSpPr>
              <a:spLocks noChangeShapeType="1"/>
            </p:cNvSpPr>
            <p:nvPr/>
          </p:nvSpPr>
          <p:spPr bwMode="auto">
            <a:xfrm flipH="1">
              <a:off x="4128" y="1152"/>
              <a:ext cx="1" cy="499"/>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55304" name="Rectangle 7"/>
            <p:cNvSpPr>
              <a:spLocks noChangeArrowheads="1"/>
            </p:cNvSpPr>
            <p:nvPr/>
          </p:nvSpPr>
          <p:spPr bwMode="auto">
            <a:xfrm>
              <a:off x="1920" y="1200"/>
              <a:ext cx="144" cy="1152"/>
            </a:xfrm>
            <a:prstGeom prst="rect">
              <a:avLst/>
            </a:prstGeom>
            <a:noFill/>
            <a:ln w="9525">
              <a:solidFill>
                <a:srgbClr val="FF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55305" name="Line 8"/>
            <p:cNvSpPr>
              <a:spLocks noChangeShapeType="1"/>
            </p:cNvSpPr>
            <p:nvPr/>
          </p:nvSpPr>
          <p:spPr bwMode="auto">
            <a:xfrm>
              <a:off x="4009" y="1906"/>
              <a:ext cx="0" cy="37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55306" name="Line 9"/>
            <p:cNvSpPr>
              <a:spLocks noChangeShapeType="1"/>
            </p:cNvSpPr>
            <p:nvPr/>
          </p:nvSpPr>
          <p:spPr bwMode="auto">
            <a:xfrm>
              <a:off x="3984" y="1776"/>
              <a:ext cx="144" cy="0"/>
            </a:xfrm>
            <a:prstGeom prst="line">
              <a:avLst/>
            </a:prstGeom>
            <a:noFill/>
            <a:ln w="9525">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grpSp>
      <p:sp>
        <p:nvSpPr>
          <p:cNvPr id="55300" name="Tekstvak 9"/>
          <p:cNvSpPr txBox="1">
            <a:spLocks noChangeArrowheads="1"/>
          </p:cNvSpPr>
          <p:nvPr/>
        </p:nvSpPr>
        <p:spPr bwMode="auto">
          <a:xfrm>
            <a:off x="-57150" y="6611938"/>
            <a:ext cx="2387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nl-NL" altLang="en-US" sz="1000"/>
              <a:t>Figuur gemaakt met Amdis software</a:t>
            </a:r>
            <a:endParaRPr lang="en-GB" altLang="en-US" sz="10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en-US" smtClean="0"/>
              <a:t>Processing output – Sample Alignment</a:t>
            </a:r>
          </a:p>
        </p:txBody>
      </p:sp>
      <p:grpSp>
        <p:nvGrpSpPr>
          <p:cNvPr id="57347" name="Group 50"/>
          <p:cNvGrpSpPr>
            <a:grpSpLocks/>
          </p:cNvGrpSpPr>
          <p:nvPr/>
        </p:nvGrpSpPr>
        <p:grpSpPr bwMode="auto">
          <a:xfrm>
            <a:off x="4572000" y="1066800"/>
            <a:ext cx="4572000" cy="5715000"/>
            <a:chOff x="2880" y="1440"/>
            <a:chExt cx="2189" cy="2736"/>
          </a:xfrm>
        </p:grpSpPr>
        <p:pic>
          <p:nvPicPr>
            <p:cNvPr id="573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440"/>
              <a:ext cx="2189" cy="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91" name="Line 5"/>
            <p:cNvSpPr>
              <a:spLocks noChangeShapeType="1"/>
            </p:cNvSpPr>
            <p:nvPr/>
          </p:nvSpPr>
          <p:spPr bwMode="auto">
            <a:xfrm>
              <a:off x="3834" y="1652"/>
              <a:ext cx="0" cy="37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57392" name="Line 7"/>
            <p:cNvSpPr>
              <a:spLocks noChangeShapeType="1"/>
            </p:cNvSpPr>
            <p:nvPr/>
          </p:nvSpPr>
          <p:spPr bwMode="auto">
            <a:xfrm>
              <a:off x="3744" y="2166"/>
              <a:ext cx="0" cy="37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57393" name="Line 8"/>
            <p:cNvSpPr>
              <a:spLocks noChangeShapeType="1"/>
            </p:cNvSpPr>
            <p:nvPr/>
          </p:nvSpPr>
          <p:spPr bwMode="auto">
            <a:xfrm>
              <a:off x="3709" y="2111"/>
              <a:ext cx="144" cy="0"/>
            </a:xfrm>
            <a:prstGeom prst="line">
              <a:avLst/>
            </a:prstGeom>
            <a:noFill/>
            <a:ln w="952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grpSp>
      <p:graphicFrame>
        <p:nvGraphicFramePr>
          <p:cNvPr id="322612" name="Group 52"/>
          <p:cNvGraphicFramePr>
            <a:graphicFrameLocks noGrp="1"/>
          </p:cNvGraphicFramePr>
          <p:nvPr/>
        </p:nvGraphicFramePr>
        <p:xfrm>
          <a:off x="914400" y="1981200"/>
          <a:ext cx="2743200" cy="4148138"/>
        </p:xfrm>
        <a:graphic>
          <a:graphicData uri="http://schemas.openxmlformats.org/drawingml/2006/table">
            <a:tbl>
              <a:tblPr/>
              <a:tblGrid>
                <a:gridCol w="1371600"/>
                <a:gridCol w="1371600"/>
              </a:tblGrid>
              <a:tr h="365743">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1800" b="1" i="0" u="none" strike="noStrike" cap="none" normalizeH="0" baseline="0" smtClean="0">
                          <a:ln>
                            <a:noFill/>
                          </a:ln>
                          <a:solidFill>
                            <a:schemeClr val="bg1"/>
                          </a:solidFill>
                          <a:effectLst/>
                          <a:latin typeface="Arial" pitchFamily="34" charset="0"/>
                        </a:rPr>
                        <a:t>Sample 1</a:t>
                      </a:r>
                      <a:endParaRPr kumimoji="0" lang="en-GB" sz="1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1800" b="1" i="0" u="none" strike="noStrike" cap="none" normalizeH="0" baseline="0" smtClean="0">
                          <a:ln>
                            <a:noFill/>
                          </a:ln>
                          <a:solidFill>
                            <a:schemeClr val="bg1"/>
                          </a:solidFill>
                          <a:effectLst/>
                          <a:latin typeface="Arial" pitchFamily="34" charset="0"/>
                        </a:rPr>
                        <a:t>Sample 2</a:t>
                      </a:r>
                      <a:endParaRPr kumimoji="0" lang="en-GB" sz="1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844">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r>
              <a:tr h="342844">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r>
              <a:tr h="341258">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6EEB0"/>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6EEB0"/>
                    </a:solidFill>
                  </a:tcPr>
                </a:tc>
              </a:tr>
              <a:tr h="342844">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2D673"/>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6EEB0"/>
                    </a:solidFill>
                  </a:tcPr>
                </a:tc>
              </a:tr>
              <a:tr h="342844">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2D673"/>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6EEB0"/>
                    </a:solidFill>
                  </a:tcPr>
                </a:tc>
              </a:tr>
              <a:tr h="357130">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2D673"/>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6EEB0"/>
                    </a:solidFill>
                  </a:tcPr>
                </a:tc>
              </a:tr>
              <a:tr h="342844">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2D673"/>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2D673"/>
                    </a:solidFill>
                  </a:tcPr>
                </a:tc>
              </a:tr>
              <a:tr h="342844">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2D673"/>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2D673"/>
                    </a:solidFill>
                  </a:tcPr>
                </a:tc>
              </a:tr>
              <a:tr h="341258">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6B828"/>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2D673"/>
                    </a:solidFill>
                  </a:tcPr>
                </a:tc>
              </a:tr>
              <a:tr h="342844">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6B828"/>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2D673"/>
                    </a:solidFill>
                  </a:tcPr>
                </a:tc>
              </a:tr>
              <a:tr h="342844">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6B828"/>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endParaRPr kumimoji="0" lang="nl-NL" sz="800" b="1" i="0" u="none" strike="noStrike" cap="none" normalizeH="0" baseline="0" smtClean="0">
                        <a:ln>
                          <a:noFill/>
                        </a:ln>
                        <a:solidFill>
                          <a:schemeClr val="bg1"/>
                        </a:solidFill>
                        <a:effectLst/>
                        <a:latin typeface="Arial" pitchFamily="34"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2D673"/>
                    </a:solidFill>
                  </a:tcPr>
                </a:tc>
              </a:tr>
            </a:tbl>
          </a:graphicData>
        </a:graphic>
      </p:graphicFrame>
      <p:sp>
        <p:nvSpPr>
          <p:cNvPr id="57389" name="Tekstvak 8"/>
          <p:cNvSpPr txBox="1">
            <a:spLocks noChangeArrowheads="1"/>
          </p:cNvSpPr>
          <p:nvPr/>
        </p:nvSpPr>
        <p:spPr bwMode="auto">
          <a:xfrm>
            <a:off x="6858000" y="6611938"/>
            <a:ext cx="2387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nl-NL" altLang="en-US" sz="1000"/>
              <a:t>Figuur gemaakt met Amdis software</a:t>
            </a:r>
            <a:endParaRPr lang="en-GB" altLang="en-US" sz="10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GB" altLang="en-US" smtClean="0"/>
              <a:t>What is the difficulty with measuring metabolites ?</a:t>
            </a:r>
          </a:p>
        </p:txBody>
      </p:sp>
      <p:sp>
        <p:nvSpPr>
          <p:cNvPr id="6147" name="Rectangle 3"/>
          <p:cNvSpPr>
            <a:spLocks noGrp="1" noChangeArrowheads="1"/>
          </p:cNvSpPr>
          <p:nvPr>
            <p:ph type="body" idx="1"/>
          </p:nvPr>
        </p:nvSpPr>
        <p:spPr>
          <a:xfrm>
            <a:off x="381000" y="1676400"/>
            <a:ext cx="8382000" cy="4191000"/>
          </a:xfrm>
        </p:spPr>
        <p:txBody>
          <a:bodyPr/>
          <a:lstStyle/>
          <a:p>
            <a:pPr eaLnBrk="1" hangingPunct="1"/>
            <a:r>
              <a:rPr lang="en-US" altLang="en-US" sz="2400" smtClean="0"/>
              <a:t>Chemical complexity</a:t>
            </a:r>
          </a:p>
          <a:p>
            <a:pPr eaLnBrk="1" hangingPunct="1"/>
            <a:endParaRPr lang="en-US" altLang="en-US" sz="2400" smtClean="0"/>
          </a:p>
          <a:p>
            <a:pPr eaLnBrk="1" hangingPunct="1"/>
            <a:r>
              <a:rPr lang="en-US" altLang="en-US" sz="2400" smtClean="0"/>
              <a:t>Dynamic range</a:t>
            </a:r>
          </a:p>
          <a:p>
            <a:pPr eaLnBrk="1" hangingPunct="1"/>
            <a:endParaRPr lang="en-US" altLang="en-US" sz="2400" smtClean="0"/>
          </a:p>
          <a:p>
            <a:pPr eaLnBrk="1" hangingPunct="1"/>
            <a:r>
              <a:rPr lang="en-US" altLang="en-US" sz="2400" smtClean="0"/>
              <a:t>Dynamic flux</a:t>
            </a:r>
          </a:p>
          <a:p>
            <a:pPr eaLnBrk="1" hangingPunct="1"/>
            <a:endParaRPr lang="en-US" altLang="en-US" sz="2400" smtClean="0"/>
          </a:p>
          <a:p>
            <a:pPr eaLnBrk="1" hangingPunct="1"/>
            <a:r>
              <a:rPr lang="en-US" altLang="en-US" sz="2400" smtClean="0"/>
              <a:t>Non-linear with annotated gene and protein databases</a:t>
            </a:r>
          </a:p>
          <a:p>
            <a:pPr eaLnBrk="1" hangingPunct="1">
              <a:buFont typeface="Wingdings" panose="05000000000000000000" pitchFamily="2" charset="2"/>
              <a:buNone/>
            </a:pPr>
            <a:endParaRPr lang="en-GB" altLang="en-US" sz="24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smtClean="0"/>
              <a:t>Processing output – Sample Alignment</a:t>
            </a:r>
          </a:p>
        </p:txBody>
      </p:sp>
      <p:sp>
        <p:nvSpPr>
          <p:cNvPr id="59395" name="Rectangle 3"/>
          <p:cNvSpPr>
            <a:spLocks noGrp="1" noChangeArrowheads="1"/>
          </p:cNvSpPr>
          <p:nvPr>
            <p:ph type="body" idx="1"/>
          </p:nvPr>
        </p:nvSpPr>
        <p:spPr/>
        <p:txBody>
          <a:bodyPr/>
          <a:lstStyle/>
          <a:p>
            <a:pPr eaLnBrk="1" hangingPunct="1">
              <a:spcBef>
                <a:spcPct val="50000"/>
              </a:spcBef>
            </a:pPr>
            <a:r>
              <a:rPr lang="nl-NL" altLang="en-US" sz="1800" smtClean="0"/>
              <a:t>Chromatograms need to be alligned before output files can be compared.</a:t>
            </a:r>
            <a:endParaRPr lang="en-GB" altLang="en-US" sz="1800" smtClean="0"/>
          </a:p>
        </p:txBody>
      </p:sp>
      <p:graphicFrame>
        <p:nvGraphicFramePr>
          <p:cNvPr id="326818" name="Group 162"/>
          <p:cNvGraphicFramePr>
            <a:graphicFrameLocks noGrp="1"/>
          </p:cNvGraphicFramePr>
          <p:nvPr/>
        </p:nvGraphicFramePr>
        <p:xfrm>
          <a:off x="1524000" y="2781300"/>
          <a:ext cx="6096000" cy="1776413"/>
        </p:xfrm>
        <a:graphic>
          <a:graphicData uri="http://schemas.openxmlformats.org/drawingml/2006/table">
            <a:tbl>
              <a:tblPr/>
              <a:tblGrid>
                <a:gridCol w="1524000"/>
                <a:gridCol w="1524000"/>
                <a:gridCol w="1524000"/>
                <a:gridCol w="1524000"/>
              </a:tblGrid>
              <a:tr h="547688">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RT</a:t>
                      </a:r>
                    </a:p>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(scan nr)</a:t>
                      </a:r>
                      <a:endParaRPr kumimoji="0" lang="en-GB" sz="20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mass</a:t>
                      </a:r>
                      <a:endParaRPr kumimoji="0" lang="en-GB" sz="20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Sample 1</a:t>
                      </a:r>
                      <a:endParaRPr kumimoji="0" lang="en-GB" sz="20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Sample 2</a:t>
                      </a:r>
                      <a:endParaRPr kumimoji="0" lang="en-GB" sz="20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6413">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45.34</a:t>
                      </a:r>
                      <a:endParaRPr kumimoji="0" lang="en-GB" sz="20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147</a:t>
                      </a:r>
                      <a:endParaRPr kumimoji="0" lang="en-GB" sz="20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0.7894</a:t>
                      </a:r>
                      <a:endParaRPr kumimoji="0" lang="en-GB" sz="20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0</a:t>
                      </a:r>
                      <a:endParaRPr kumimoji="0" lang="en-GB" sz="20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8000">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45.36</a:t>
                      </a:r>
                      <a:endParaRPr kumimoji="0" lang="en-GB" sz="20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147</a:t>
                      </a:r>
                      <a:endParaRPr kumimoji="0" lang="en-GB" sz="20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0</a:t>
                      </a:r>
                      <a:endParaRPr kumimoji="0" lang="en-GB" sz="20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nl-NL" sz="2000" b="1" i="0" u="none" strike="noStrike" cap="none" normalizeH="0" baseline="0" smtClean="0">
                          <a:ln>
                            <a:noFill/>
                          </a:ln>
                          <a:solidFill>
                            <a:schemeClr val="tx1"/>
                          </a:solidFill>
                          <a:effectLst/>
                          <a:latin typeface="Arial" pitchFamily="34" charset="0"/>
                        </a:rPr>
                        <a:t>0.8947</a:t>
                      </a:r>
                      <a:endParaRPr kumimoji="0" lang="en-GB" sz="20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9418" name="Text Box 26"/>
          <p:cNvSpPr txBox="1">
            <a:spLocks noChangeArrowheads="1"/>
          </p:cNvSpPr>
          <p:nvPr/>
        </p:nvSpPr>
        <p:spPr bwMode="auto">
          <a:xfrm>
            <a:off x="533400" y="5715000"/>
            <a:ext cx="883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eaLnBrk="1" hangingPunct="1">
              <a:spcBef>
                <a:spcPct val="50000"/>
              </a:spcBef>
              <a:buClrTx/>
              <a:buFontTx/>
              <a:buNone/>
            </a:pPr>
            <a:endParaRPr lang="nl-NL" altLang="en-US" sz="1800" b="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GB" altLang="en-US" smtClean="0"/>
              <a:t>GC-MS – compound identification</a:t>
            </a:r>
          </a:p>
        </p:txBody>
      </p:sp>
      <p:pic>
        <p:nvPicPr>
          <p:cNvPr id="61443" name="Picture 3" descr="compidentif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14400"/>
            <a:ext cx="828516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Text Box 4"/>
          <p:cNvSpPr txBox="1">
            <a:spLocks noChangeArrowheads="1"/>
          </p:cNvSpPr>
          <p:nvPr/>
        </p:nvSpPr>
        <p:spPr bwMode="auto">
          <a:xfrm>
            <a:off x="457200" y="914400"/>
            <a:ext cx="6629400" cy="3968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0"/>
              </a:spcBef>
              <a:buClrTx/>
              <a:buFontTx/>
              <a:buNone/>
            </a:pPr>
            <a:r>
              <a:rPr lang="en-GB" altLang="en-US">
                <a:solidFill>
                  <a:srgbClr val="FF0066"/>
                </a:solidFill>
              </a:rPr>
              <a:t>AMDIS - http://chemdata.nist.gov/mass-spc/amdis/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smtClean="0"/>
              <a:t>Processing output - Deconvolution </a:t>
            </a:r>
          </a:p>
        </p:txBody>
      </p:sp>
      <p:sp>
        <p:nvSpPr>
          <p:cNvPr id="63491" name="Text Box 3"/>
          <p:cNvSpPr txBox="1">
            <a:spLocks noChangeArrowheads="1"/>
          </p:cNvSpPr>
          <p:nvPr/>
        </p:nvSpPr>
        <p:spPr bwMode="auto">
          <a:xfrm>
            <a:off x="533400" y="5715000"/>
            <a:ext cx="883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eaLnBrk="1" hangingPunct="1">
              <a:spcBef>
                <a:spcPct val="50000"/>
              </a:spcBef>
              <a:buClrTx/>
              <a:buFontTx/>
              <a:buNone/>
            </a:pPr>
            <a:endParaRPr lang="nl-NL" altLang="en-US" sz="1800" b="0">
              <a:solidFill>
                <a:schemeClr val="tx1"/>
              </a:solidFill>
            </a:endParaRPr>
          </a:p>
        </p:txBody>
      </p:sp>
      <p:pic>
        <p:nvPicPr>
          <p:cNvPr id="63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1066800"/>
            <a:ext cx="463232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 Box 5"/>
          <p:cNvSpPr txBox="1">
            <a:spLocks noChangeArrowheads="1"/>
          </p:cNvSpPr>
          <p:nvPr/>
        </p:nvSpPr>
        <p:spPr bwMode="auto">
          <a:xfrm>
            <a:off x="4724400" y="1524000"/>
            <a:ext cx="41148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eaLnBrk="1" hangingPunct="1">
              <a:spcBef>
                <a:spcPct val="50000"/>
              </a:spcBef>
              <a:buClrTx/>
              <a:buFontTx/>
              <a:buNone/>
            </a:pPr>
            <a:r>
              <a:rPr lang="nl-NL" altLang="en-US" sz="2800">
                <a:solidFill>
                  <a:srgbClr val="FFFF00"/>
                </a:solidFill>
              </a:rPr>
              <a:t>Deconvolution: </a:t>
            </a:r>
          </a:p>
          <a:p>
            <a:pPr eaLnBrk="1" hangingPunct="1">
              <a:spcBef>
                <a:spcPct val="50000"/>
              </a:spcBef>
              <a:buClrTx/>
              <a:buFontTx/>
              <a:buNone/>
            </a:pPr>
            <a:r>
              <a:rPr lang="nl-NL" altLang="en-US"/>
              <a:t>grouping of mass peaks that together are responsible for peak in TIC</a:t>
            </a:r>
            <a:endParaRPr lang="en-GB" altLang="en-US"/>
          </a:p>
        </p:txBody>
      </p:sp>
      <p:sp>
        <p:nvSpPr>
          <p:cNvPr id="63494" name="Text Box 6"/>
          <p:cNvSpPr txBox="1">
            <a:spLocks noChangeArrowheads="1"/>
          </p:cNvSpPr>
          <p:nvPr/>
        </p:nvSpPr>
        <p:spPr bwMode="auto">
          <a:xfrm>
            <a:off x="4724400" y="3733800"/>
            <a:ext cx="41148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eaLnBrk="1" hangingPunct="1">
              <a:spcBef>
                <a:spcPct val="50000"/>
              </a:spcBef>
              <a:buClrTx/>
              <a:buFontTx/>
              <a:buNone/>
            </a:pPr>
            <a:r>
              <a:rPr lang="nl-NL" altLang="en-US">
                <a:solidFill>
                  <a:srgbClr val="FFFF00"/>
                </a:solidFill>
              </a:rPr>
              <a:t>White mass peaks:</a:t>
            </a:r>
          </a:p>
          <a:p>
            <a:pPr eaLnBrk="1" hangingPunct="1">
              <a:spcBef>
                <a:spcPct val="50000"/>
              </a:spcBef>
              <a:buClrTx/>
              <a:buFontTx/>
              <a:buNone/>
            </a:pPr>
            <a:r>
              <a:rPr lang="nl-NL" altLang="en-US"/>
              <a:t>have maximum at maximum of peak in TIC </a:t>
            </a:r>
          </a:p>
          <a:p>
            <a:pPr eaLnBrk="1" hangingPunct="1">
              <a:spcBef>
                <a:spcPct val="50000"/>
              </a:spcBef>
              <a:buClrTx/>
              <a:buFontTx/>
              <a:buNone/>
            </a:pPr>
            <a:endParaRPr lang="nl-NL" altLang="en-US"/>
          </a:p>
          <a:p>
            <a:pPr eaLnBrk="1" hangingPunct="1">
              <a:spcBef>
                <a:spcPct val="50000"/>
              </a:spcBef>
              <a:buClrTx/>
              <a:buFontTx/>
              <a:buNone/>
            </a:pPr>
            <a:r>
              <a:rPr lang="nl-NL" altLang="en-US">
                <a:solidFill>
                  <a:srgbClr val="FFFF00"/>
                </a:solidFill>
              </a:rPr>
              <a:t>Black mass peaks:</a:t>
            </a:r>
          </a:p>
          <a:p>
            <a:pPr eaLnBrk="1" hangingPunct="1">
              <a:spcBef>
                <a:spcPct val="50000"/>
              </a:spcBef>
              <a:buClrTx/>
              <a:buFontTx/>
              <a:buNone/>
            </a:pPr>
            <a:r>
              <a:rPr lang="nl-NL" altLang="en-US"/>
              <a:t>have maximum at different retention time</a:t>
            </a:r>
            <a:endParaRPr lang="en-GB" altLang="en-US"/>
          </a:p>
        </p:txBody>
      </p:sp>
      <p:sp>
        <p:nvSpPr>
          <p:cNvPr id="63495" name="Tekstvak 1"/>
          <p:cNvSpPr txBox="1">
            <a:spLocks noChangeArrowheads="1"/>
          </p:cNvSpPr>
          <p:nvPr/>
        </p:nvSpPr>
        <p:spPr bwMode="auto">
          <a:xfrm>
            <a:off x="-93663" y="877888"/>
            <a:ext cx="23860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nl-NL" altLang="en-US" sz="1000"/>
              <a:t>Figuur gemaakt met Amdis software</a:t>
            </a:r>
            <a:endParaRPr lang="en-GB" altLang="en-US" sz="10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GB" altLang="en-US" smtClean="0"/>
              <a:t>Deconvolution example</a:t>
            </a:r>
          </a:p>
        </p:txBody>
      </p:sp>
      <p:pic>
        <p:nvPicPr>
          <p:cNvPr id="65539" name="Afbeelding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24288" y="2982913"/>
            <a:ext cx="5319712" cy="390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Afbeelding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11225"/>
            <a:ext cx="5418138"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Rechthoek 3"/>
          <p:cNvSpPr>
            <a:spLocks noChangeArrowheads="1"/>
          </p:cNvSpPr>
          <p:nvPr/>
        </p:nvSpPr>
        <p:spPr bwMode="auto">
          <a:xfrm>
            <a:off x="-14288" y="6580188"/>
            <a:ext cx="4572001"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en-GB" altLang="en-US" sz="1000"/>
              <a:t>https://neptun.phys.au.dk/~bassler/DECONVOLUTION/gc_deconv.html</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ctrTitle"/>
          </p:nvPr>
        </p:nvSpPr>
        <p:spPr/>
        <p:txBody>
          <a:bodyPr/>
          <a:lstStyle/>
          <a:p>
            <a:pPr eaLnBrk="1" hangingPunct="1"/>
            <a:endParaRPr lang="nl-NL" altLang="en-US" smtClean="0"/>
          </a:p>
        </p:txBody>
      </p:sp>
      <p:sp>
        <p:nvSpPr>
          <p:cNvPr id="66563" name="Rectangle 3"/>
          <p:cNvSpPr>
            <a:spLocks noGrp="1" noChangeArrowheads="1"/>
          </p:cNvSpPr>
          <p:nvPr>
            <p:ph type="subTitle" idx="1"/>
          </p:nvPr>
        </p:nvSpPr>
        <p:spPr/>
        <p:txBody>
          <a:bodyPr/>
          <a:lstStyle/>
          <a:p>
            <a:pPr eaLnBrk="1" hangingPunct="1"/>
            <a:endParaRPr lang="nl-NL" altLang="en-US" smtClean="0"/>
          </a:p>
        </p:txBody>
      </p:sp>
      <p:pic>
        <p:nvPicPr>
          <p:cNvPr id="665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
          <p:cNvSpPr txBox="1">
            <a:spLocks noChangeArrowheads="1"/>
          </p:cNvSpPr>
          <p:nvPr/>
        </p:nvSpPr>
        <p:spPr bwMode="auto">
          <a:xfrm>
            <a:off x="28575" y="457200"/>
            <a:ext cx="4772025" cy="5191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sz="2800">
                <a:solidFill>
                  <a:srgbClr val="FF0066"/>
                </a:solidFill>
              </a:rPr>
              <a:t>http://tomet.bti.cornell.edu/</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endParaRPr lang="nl-NL" altLang="en-US" smtClean="0"/>
          </a:p>
        </p:txBody>
      </p:sp>
      <p:sp>
        <p:nvSpPr>
          <p:cNvPr id="68611" name="Rectangle 3"/>
          <p:cNvSpPr>
            <a:spLocks noGrp="1" noChangeArrowheads="1"/>
          </p:cNvSpPr>
          <p:nvPr>
            <p:ph type="body" idx="1"/>
          </p:nvPr>
        </p:nvSpPr>
        <p:spPr/>
        <p:txBody>
          <a:bodyPr/>
          <a:lstStyle/>
          <a:p>
            <a:pPr eaLnBrk="1" hangingPunct="1"/>
            <a:endParaRPr lang="nl-NL" altLang="en-US" smtClean="0"/>
          </a:p>
        </p:txBody>
      </p:sp>
      <p:pic>
        <p:nvPicPr>
          <p:cNvPr id="68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 Box 5"/>
          <p:cNvSpPr txBox="1">
            <a:spLocks noChangeArrowheads="1"/>
          </p:cNvSpPr>
          <p:nvPr/>
        </p:nvSpPr>
        <p:spPr bwMode="auto">
          <a:xfrm>
            <a:off x="0" y="457200"/>
            <a:ext cx="6188075" cy="5191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eaLnBrk="1" hangingPunct="1">
              <a:spcBef>
                <a:spcPct val="30000"/>
              </a:spcBef>
              <a:buClrTx/>
              <a:buFontTx/>
              <a:buNone/>
            </a:pPr>
            <a:r>
              <a:rPr lang="en-GB" altLang="en-US" sz="2800">
                <a:solidFill>
                  <a:srgbClr val="FF0066"/>
                </a:solidFill>
              </a:rPr>
              <a:t>http://webbook.nist.gov/chemistry/</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endParaRPr lang="nl-NL" altLang="en-US" smtClean="0"/>
          </a:p>
        </p:txBody>
      </p:sp>
      <p:sp>
        <p:nvSpPr>
          <p:cNvPr id="70659" name="Rectangle 3"/>
          <p:cNvSpPr>
            <a:spLocks noGrp="1" noChangeArrowheads="1"/>
          </p:cNvSpPr>
          <p:nvPr>
            <p:ph type="body" idx="1"/>
          </p:nvPr>
        </p:nvSpPr>
        <p:spPr/>
        <p:txBody>
          <a:bodyPr/>
          <a:lstStyle/>
          <a:p>
            <a:pPr eaLnBrk="1" hangingPunct="1"/>
            <a:endParaRPr lang="nl-NL" altLang="en-US" smtClean="0"/>
          </a:p>
        </p:txBody>
      </p:sp>
      <p:pic>
        <p:nvPicPr>
          <p:cNvPr id="706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5"/>
          <p:cNvSpPr txBox="1">
            <a:spLocks noChangeArrowheads="1"/>
          </p:cNvSpPr>
          <p:nvPr/>
        </p:nvSpPr>
        <p:spPr bwMode="auto">
          <a:xfrm>
            <a:off x="0" y="457200"/>
            <a:ext cx="5486400" cy="5191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eaLnBrk="1" hangingPunct="1">
              <a:spcBef>
                <a:spcPct val="30000"/>
              </a:spcBef>
              <a:buClrTx/>
              <a:buFontTx/>
              <a:buNone/>
            </a:pPr>
            <a:r>
              <a:rPr lang="en-GB" altLang="en-US" sz="2800">
                <a:solidFill>
                  <a:srgbClr val="FF0066"/>
                </a:solidFill>
              </a:rPr>
              <a:t>http://www.ars-grin.gov/duke/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endParaRPr lang="nl-NL" altLang="en-US" smtClean="0"/>
          </a:p>
        </p:txBody>
      </p:sp>
      <p:sp>
        <p:nvSpPr>
          <p:cNvPr id="72707" name="Rectangle 3"/>
          <p:cNvSpPr>
            <a:spLocks noGrp="1" noChangeArrowheads="1"/>
          </p:cNvSpPr>
          <p:nvPr>
            <p:ph type="body" idx="1"/>
          </p:nvPr>
        </p:nvSpPr>
        <p:spPr/>
        <p:txBody>
          <a:bodyPr/>
          <a:lstStyle/>
          <a:p>
            <a:pPr eaLnBrk="1" hangingPunct="1"/>
            <a:endParaRPr lang="nl-NL" altLang="en-US" smtClean="0"/>
          </a:p>
        </p:txBody>
      </p:sp>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 Box 5"/>
          <p:cNvSpPr txBox="1">
            <a:spLocks noChangeArrowheads="1"/>
          </p:cNvSpPr>
          <p:nvPr/>
        </p:nvSpPr>
        <p:spPr bwMode="auto">
          <a:xfrm>
            <a:off x="0" y="457200"/>
            <a:ext cx="5788025" cy="528638"/>
          </a:xfrm>
          <a:prstGeom prst="rect">
            <a:avLst/>
          </a:prstGeom>
          <a:solidFill>
            <a:srgbClr val="FFFF99"/>
          </a:solidFill>
          <a:ln w="9525">
            <a:solidFill>
              <a:srgbClr val="FFFF00"/>
            </a:solidFill>
            <a:miter lim="800000"/>
            <a:headEnd/>
            <a:tailEnd/>
          </a:ln>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0"/>
              </a:spcBef>
              <a:buClrTx/>
              <a:buFontTx/>
              <a:buNone/>
            </a:pPr>
            <a:r>
              <a:rPr lang="en-GB" altLang="en-US" sz="2800">
                <a:solidFill>
                  <a:srgbClr val="FF0066"/>
                </a:solidFill>
              </a:rPr>
              <a:t>http://pubchem.ncbi.nlm.nih.gov/</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endParaRPr lang="nl-NL" altLang="en-US" smtClean="0"/>
          </a:p>
        </p:txBody>
      </p:sp>
      <p:sp>
        <p:nvSpPr>
          <p:cNvPr id="74755" name="Rectangle 3"/>
          <p:cNvSpPr>
            <a:spLocks noGrp="1" noChangeArrowheads="1"/>
          </p:cNvSpPr>
          <p:nvPr>
            <p:ph type="body" idx="1"/>
          </p:nvPr>
        </p:nvSpPr>
        <p:spPr/>
        <p:txBody>
          <a:bodyPr/>
          <a:lstStyle/>
          <a:p>
            <a:pPr eaLnBrk="1" hangingPunct="1"/>
            <a:endParaRPr lang="nl-NL" altLang="en-US" smtClean="0"/>
          </a:p>
        </p:txBody>
      </p:sp>
      <p:pic>
        <p:nvPicPr>
          <p:cNvPr id="74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 Box 5"/>
          <p:cNvSpPr txBox="1">
            <a:spLocks noChangeArrowheads="1"/>
          </p:cNvSpPr>
          <p:nvPr/>
        </p:nvSpPr>
        <p:spPr bwMode="auto">
          <a:xfrm>
            <a:off x="0" y="457200"/>
            <a:ext cx="7345363" cy="5191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r>
              <a:rPr lang="en-GB" altLang="en-US" sz="2800">
                <a:solidFill>
                  <a:srgbClr val="FF0066"/>
                </a:solidFill>
              </a:rPr>
              <a:t>http://redpoll.pharmacy.ualberta.ca/CCDB/</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endParaRPr lang="nl-NL" altLang="en-US" smtClean="0"/>
          </a:p>
        </p:txBody>
      </p:sp>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 Box 4"/>
          <p:cNvSpPr>
            <a:spLocks noChangeArrowheads="1"/>
          </p:cNvSpPr>
          <p:nvPr>
            <p:ph type="body" idx="1"/>
          </p:nvPr>
        </p:nvSpPr>
        <p:spPr>
          <a:xfrm>
            <a:off x="0" y="381000"/>
            <a:ext cx="6629400" cy="533400"/>
          </a:xfrm>
          <a:solidFill>
            <a:srgbClr val="FFFF99"/>
          </a:solidFill>
          <a:ln cap="flat">
            <a:solidFill>
              <a:srgbClr val="FFFF00"/>
            </a:solidFill>
            <a:miter lim="800000"/>
            <a:headEnd/>
            <a:tailEnd/>
          </a:ln>
        </p:spPr>
        <p:txBody>
          <a:bodyPr/>
          <a:lstStyle/>
          <a:p>
            <a:pPr algn="ctr">
              <a:spcBef>
                <a:spcPct val="0"/>
              </a:spcBef>
              <a:buClrTx/>
              <a:buFontTx/>
              <a:buNone/>
            </a:pPr>
            <a:r>
              <a:rPr lang="en-GB" altLang="en-US" sz="2800" smtClean="0">
                <a:solidFill>
                  <a:srgbClr val="FF0066"/>
                </a:solidFill>
              </a:rPr>
              <a:t>http://cc.1asphost.com/Metabolites/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GB" altLang="en-US" smtClean="0"/>
              <a:t>Chemical complexity</a:t>
            </a:r>
          </a:p>
        </p:txBody>
      </p:sp>
      <p:sp>
        <p:nvSpPr>
          <p:cNvPr id="8195" name="AutoShape 4"/>
          <p:cNvSpPr>
            <a:spLocks noChangeArrowheads="1"/>
          </p:cNvSpPr>
          <p:nvPr/>
        </p:nvSpPr>
        <p:spPr bwMode="auto">
          <a:xfrm>
            <a:off x="60325" y="2133600"/>
            <a:ext cx="9083675" cy="533400"/>
          </a:xfrm>
          <a:prstGeom prst="leftRightArrow">
            <a:avLst>
              <a:gd name="adj1" fmla="val 50000"/>
              <a:gd name="adj2" fmla="val 340595"/>
            </a:avLst>
          </a:prstGeom>
          <a:solidFill>
            <a:schemeClr val="bg2"/>
          </a:solidFill>
          <a:ln w="28575">
            <a:solidFill>
              <a:srgbClr val="FFFF00"/>
            </a:solidFill>
            <a:miter lim="800000"/>
            <a:headEnd/>
            <a:tailEnd/>
          </a:ln>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8196" name="Rectangle 8"/>
          <p:cNvSpPr>
            <a:spLocks noChangeArrowheads="1"/>
          </p:cNvSpPr>
          <p:nvPr/>
        </p:nvSpPr>
        <p:spPr bwMode="auto">
          <a:xfrm>
            <a:off x="228600" y="2971800"/>
            <a:ext cx="1143000" cy="609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8197" name="Text Box 9"/>
          <p:cNvSpPr txBox="1">
            <a:spLocks noChangeArrowheads="1"/>
          </p:cNvSpPr>
          <p:nvPr/>
        </p:nvSpPr>
        <p:spPr bwMode="auto">
          <a:xfrm>
            <a:off x="495300" y="3103563"/>
            <a:ext cx="63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a:t>fats</a:t>
            </a:r>
          </a:p>
        </p:txBody>
      </p:sp>
      <p:sp>
        <p:nvSpPr>
          <p:cNvPr id="8198" name="Rectangle 11"/>
          <p:cNvSpPr>
            <a:spLocks noChangeArrowheads="1"/>
          </p:cNvSpPr>
          <p:nvPr/>
        </p:nvSpPr>
        <p:spPr bwMode="auto">
          <a:xfrm>
            <a:off x="1447800" y="2971800"/>
            <a:ext cx="1143000" cy="609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8199" name="Text Box 12"/>
          <p:cNvSpPr txBox="1">
            <a:spLocks noChangeArrowheads="1"/>
          </p:cNvSpPr>
          <p:nvPr/>
        </p:nvSpPr>
        <p:spPr bwMode="auto">
          <a:xfrm>
            <a:off x="1557338" y="31035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a:t>waxes</a:t>
            </a:r>
          </a:p>
        </p:txBody>
      </p:sp>
      <p:sp>
        <p:nvSpPr>
          <p:cNvPr id="8200" name="Rectangle 14"/>
          <p:cNvSpPr>
            <a:spLocks noChangeArrowheads="1"/>
          </p:cNvSpPr>
          <p:nvPr/>
        </p:nvSpPr>
        <p:spPr bwMode="auto">
          <a:xfrm>
            <a:off x="2667000" y="2971800"/>
            <a:ext cx="1400175" cy="609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8201" name="Text Box 15"/>
          <p:cNvSpPr txBox="1">
            <a:spLocks noChangeArrowheads="1"/>
          </p:cNvSpPr>
          <p:nvPr/>
        </p:nvSpPr>
        <p:spPr bwMode="auto">
          <a:xfrm>
            <a:off x="2700338" y="3103563"/>
            <a:ext cx="1370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a:t>phenolics</a:t>
            </a:r>
          </a:p>
        </p:txBody>
      </p:sp>
      <p:sp>
        <p:nvSpPr>
          <p:cNvPr id="8202" name="Rectangle 17"/>
          <p:cNvSpPr>
            <a:spLocks noChangeArrowheads="1"/>
          </p:cNvSpPr>
          <p:nvPr/>
        </p:nvSpPr>
        <p:spPr bwMode="auto">
          <a:xfrm>
            <a:off x="4129088" y="2971800"/>
            <a:ext cx="1143000" cy="609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8203" name="Text Box 18"/>
          <p:cNvSpPr txBox="1">
            <a:spLocks noChangeArrowheads="1"/>
          </p:cNvSpPr>
          <p:nvPr/>
        </p:nvSpPr>
        <p:spPr bwMode="auto">
          <a:xfrm>
            <a:off x="4110038" y="3103563"/>
            <a:ext cx="1214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a:t>alcohols</a:t>
            </a:r>
          </a:p>
        </p:txBody>
      </p:sp>
      <p:sp>
        <p:nvSpPr>
          <p:cNvPr id="8204" name="Rectangle 20"/>
          <p:cNvSpPr>
            <a:spLocks noChangeArrowheads="1"/>
          </p:cNvSpPr>
          <p:nvPr/>
        </p:nvSpPr>
        <p:spPr bwMode="auto">
          <a:xfrm>
            <a:off x="5334000" y="2971800"/>
            <a:ext cx="1684338" cy="609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8205" name="Text Box 21"/>
          <p:cNvSpPr txBox="1">
            <a:spLocks noChangeArrowheads="1"/>
          </p:cNvSpPr>
          <p:nvPr/>
        </p:nvSpPr>
        <p:spPr bwMode="auto">
          <a:xfrm>
            <a:off x="5368925" y="3103563"/>
            <a:ext cx="1652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a:t>nucleosides</a:t>
            </a:r>
          </a:p>
        </p:txBody>
      </p:sp>
      <p:sp>
        <p:nvSpPr>
          <p:cNvPr id="8206" name="Rectangle 23"/>
          <p:cNvSpPr>
            <a:spLocks noChangeArrowheads="1"/>
          </p:cNvSpPr>
          <p:nvPr/>
        </p:nvSpPr>
        <p:spPr bwMode="auto">
          <a:xfrm>
            <a:off x="7058025" y="2971800"/>
            <a:ext cx="1684338" cy="609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8207" name="Text Box 24"/>
          <p:cNvSpPr txBox="1">
            <a:spLocks noChangeArrowheads="1"/>
          </p:cNvSpPr>
          <p:nvPr/>
        </p:nvSpPr>
        <p:spPr bwMode="auto">
          <a:xfrm>
            <a:off x="7407275" y="3103563"/>
            <a:ext cx="1017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a:t>sugars</a:t>
            </a:r>
          </a:p>
        </p:txBody>
      </p:sp>
      <p:sp>
        <p:nvSpPr>
          <p:cNvPr id="8208" name="Rectangle 26"/>
          <p:cNvSpPr>
            <a:spLocks noChangeArrowheads="1"/>
          </p:cNvSpPr>
          <p:nvPr/>
        </p:nvSpPr>
        <p:spPr bwMode="auto">
          <a:xfrm>
            <a:off x="0" y="3657600"/>
            <a:ext cx="4802188" cy="609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8209" name="Text Box 27"/>
          <p:cNvSpPr txBox="1">
            <a:spLocks noChangeArrowheads="1"/>
          </p:cNvSpPr>
          <p:nvPr/>
        </p:nvSpPr>
        <p:spPr bwMode="auto">
          <a:xfrm>
            <a:off x="385763" y="3789363"/>
            <a:ext cx="4189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a:t>terpenoids, carotenoids, steroids</a:t>
            </a:r>
          </a:p>
        </p:txBody>
      </p:sp>
      <p:sp>
        <p:nvSpPr>
          <p:cNvPr id="8210" name="Rectangle 29"/>
          <p:cNvSpPr>
            <a:spLocks noChangeArrowheads="1"/>
          </p:cNvSpPr>
          <p:nvPr/>
        </p:nvSpPr>
        <p:spPr bwMode="auto">
          <a:xfrm>
            <a:off x="4876800" y="3657600"/>
            <a:ext cx="1266825" cy="609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8211" name="Text Box 30"/>
          <p:cNvSpPr txBox="1">
            <a:spLocks noChangeArrowheads="1"/>
          </p:cNvSpPr>
          <p:nvPr/>
        </p:nvSpPr>
        <p:spPr bwMode="auto">
          <a:xfrm>
            <a:off x="4891088" y="3789363"/>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a:t>alkaloids</a:t>
            </a:r>
          </a:p>
        </p:txBody>
      </p:sp>
      <p:sp>
        <p:nvSpPr>
          <p:cNvPr id="8212" name="Rectangle 32"/>
          <p:cNvSpPr>
            <a:spLocks noChangeArrowheads="1"/>
          </p:cNvSpPr>
          <p:nvPr/>
        </p:nvSpPr>
        <p:spPr bwMode="auto">
          <a:xfrm>
            <a:off x="6196013" y="3657600"/>
            <a:ext cx="1684337" cy="609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8213" name="Text Box 33"/>
          <p:cNvSpPr txBox="1">
            <a:spLocks noChangeArrowheads="1"/>
          </p:cNvSpPr>
          <p:nvPr/>
        </p:nvSpPr>
        <p:spPr bwMode="auto">
          <a:xfrm>
            <a:off x="6230938" y="3789363"/>
            <a:ext cx="165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a:t>amino acids</a:t>
            </a:r>
          </a:p>
        </p:txBody>
      </p:sp>
      <p:sp>
        <p:nvSpPr>
          <p:cNvPr id="8214" name="Rectangle 35"/>
          <p:cNvSpPr>
            <a:spLocks noChangeArrowheads="1"/>
          </p:cNvSpPr>
          <p:nvPr/>
        </p:nvSpPr>
        <p:spPr bwMode="auto">
          <a:xfrm>
            <a:off x="7924800" y="3657600"/>
            <a:ext cx="1143000" cy="609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spcBef>
                <a:spcPct val="0"/>
              </a:spcBef>
              <a:buClrTx/>
              <a:buFontTx/>
              <a:buNone/>
            </a:pPr>
            <a:endParaRPr lang="nl-NL" altLang="en-US" sz="2800"/>
          </a:p>
        </p:txBody>
      </p:sp>
      <p:sp>
        <p:nvSpPr>
          <p:cNvPr id="8215" name="Text Box 36"/>
          <p:cNvSpPr txBox="1">
            <a:spLocks noChangeArrowheads="1"/>
          </p:cNvSpPr>
          <p:nvPr/>
        </p:nvSpPr>
        <p:spPr bwMode="auto">
          <a:xfrm>
            <a:off x="8015288" y="3789363"/>
            <a:ext cx="987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a:t>metals</a:t>
            </a:r>
          </a:p>
        </p:txBody>
      </p:sp>
      <p:sp>
        <p:nvSpPr>
          <p:cNvPr id="8216" name="Text Box 38"/>
          <p:cNvSpPr txBox="1">
            <a:spLocks noChangeArrowheads="1"/>
          </p:cNvSpPr>
          <p:nvPr/>
        </p:nvSpPr>
        <p:spPr bwMode="auto">
          <a:xfrm>
            <a:off x="685800" y="1676400"/>
            <a:ext cx="1935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sz="2400"/>
              <a:t>Non-polar</a:t>
            </a:r>
          </a:p>
        </p:txBody>
      </p:sp>
      <p:sp>
        <p:nvSpPr>
          <p:cNvPr id="8217" name="Text Box 39"/>
          <p:cNvSpPr txBox="1">
            <a:spLocks noChangeArrowheads="1"/>
          </p:cNvSpPr>
          <p:nvPr/>
        </p:nvSpPr>
        <p:spPr bwMode="auto">
          <a:xfrm>
            <a:off x="6934200" y="1676400"/>
            <a:ext cx="1220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FF00"/>
              </a:buClr>
              <a:buFont typeface="Wingdings" panose="05000000000000000000" pitchFamily="2" charset="2"/>
              <a:buChar char="Ø"/>
              <a:defRPr sz="2000" b="1">
                <a:solidFill>
                  <a:schemeClr val="bg1"/>
                </a:solidFill>
                <a:latin typeface="Arial" panose="020B0604020202020204" pitchFamily="34" charset="0"/>
              </a:defRPr>
            </a:lvl1pPr>
            <a:lvl2pPr marL="742950" indent="-285750">
              <a:spcBef>
                <a:spcPct val="20000"/>
              </a:spcBef>
              <a:buClr>
                <a:srgbClr val="FFFF00"/>
              </a:buClr>
              <a:buChar char="o"/>
              <a:defRPr sz="2000" b="1">
                <a:solidFill>
                  <a:schemeClr val="bg1"/>
                </a:solidFill>
                <a:latin typeface="Arial" panose="020B0604020202020204" pitchFamily="34" charset="0"/>
              </a:defRPr>
            </a:lvl2pPr>
            <a:lvl3pPr marL="1143000" indent="-228600">
              <a:spcBef>
                <a:spcPct val="20000"/>
              </a:spcBef>
              <a:buClr>
                <a:srgbClr val="FFFF00"/>
              </a:buClr>
              <a:buChar char="•"/>
              <a:defRPr sz="2000" b="1">
                <a:solidFill>
                  <a:schemeClr val="bg1"/>
                </a:solidFill>
                <a:latin typeface="Arial" panose="020B0604020202020204" pitchFamily="34" charset="0"/>
              </a:defRPr>
            </a:lvl3pPr>
            <a:lvl4pPr marL="1600200" indent="-228600">
              <a:spcBef>
                <a:spcPct val="20000"/>
              </a:spcBef>
              <a:buChar char="–"/>
              <a:defRPr sz="2000" b="1">
                <a:solidFill>
                  <a:schemeClr val="tx1"/>
                </a:solidFill>
                <a:latin typeface="Arial Unicode MS" panose="020B0604020202020204" pitchFamily="34" charset="-128"/>
              </a:defRPr>
            </a:lvl4pPr>
            <a:lvl5pPr marL="2057400" indent="-228600">
              <a:spcBef>
                <a:spcPct val="20000"/>
              </a:spcBef>
              <a:buChar char="»"/>
              <a:defRPr sz="2000" b="1">
                <a:solidFill>
                  <a:schemeClr val="tx1"/>
                </a:solidFill>
                <a:latin typeface="Arial Unicode MS" panose="020B0604020202020204" pitchFamily="34" charset="-128"/>
              </a:defRPr>
            </a:lvl5pPr>
            <a:lvl6pPr marL="25146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6pPr>
            <a:lvl7pPr marL="29718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7pPr>
            <a:lvl8pPr marL="34290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8pPr>
            <a:lvl9pPr marL="3886200" indent="-228600" eaLnBrk="0" fontAlgn="base" hangingPunct="0">
              <a:spcBef>
                <a:spcPct val="20000"/>
              </a:spcBef>
              <a:spcAft>
                <a:spcPct val="0"/>
              </a:spcAft>
              <a:buChar char="»"/>
              <a:defRPr sz="2000" b="1">
                <a:solidFill>
                  <a:schemeClr val="tx1"/>
                </a:solidFill>
                <a:latin typeface="Arial Unicode MS" panose="020B0604020202020204" pitchFamily="34" charset="-128"/>
              </a:defRPr>
            </a:lvl9pPr>
          </a:lstStyle>
          <a:p>
            <a:pPr algn="ctr">
              <a:spcBef>
                <a:spcPct val="50000"/>
              </a:spcBef>
              <a:buClrTx/>
              <a:buFontTx/>
              <a:buNone/>
            </a:pPr>
            <a:r>
              <a:rPr lang="nl-NL" altLang="en-US" sz="2400"/>
              <a:t>Polar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endParaRPr lang="nl-NL" altLang="en-US" smtClean="0"/>
          </a:p>
        </p:txBody>
      </p:sp>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 Box 4"/>
          <p:cNvSpPr>
            <a:spLocks noChangeArrowheads="1"/>
          </p:cNvSpPr>
          <p:nvPr>
            <p:ph type="body" idx="1"/>
          </p:nvPr>
        </p:nvSpPr>
        <p:spPr>
          <a:xfrm>
            <a:off x="0" y="457200"/>
            <a:ext cx="4572000" cy="533400"/>
          </a:xfrm>
          <a:solidFill>
            <a:srgbClr val="FFFF99"/>
          </a:solidFill>
          <a:ln cap="flat">
            <a:solidFill>
              <a:srgbClr val="FFFF00"/>
            </a:solidFill>
            <a:miter lim="800000"/>
            <a:headEnd/>
            <a:tailEnd/>
          </a:ln>
        </p:spPr>
        <p:txBody>
          <a:bodyPr/>
          <a:lstStyle/>
          <a:p>
            <a:pPr algn="ctr">
              <a:spcBef>
                <a:spcPct val="0"/>
              </a:spcBef>
              <a:buClrTx/>
              <a:buFontTx/>
              <a:buNone/>
            </a:pPr>
            <a:r>
              <a:rPr lang="en-GB" altLang="en-US" sz="2800" smtClean="0">
                <a:solidFill>
                  <a:srgbClr val="FF0066"/>
                </a:solidFill>
              </a:rPr>
              <a:t>http://metlin.scripps.edu/</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el 1"/>
          <p:cNvSpPr>
            <a:spLocks noGrp="1"/>
          </p:cNvSpPr>
          <p:nvPr>
            <p:ph type="title"/>
          </p:nvPr>
        </p:nvSpPr>
        <p:spPr/>
        <p:txBody>
          <a:bodyPr/>
          <a:lstStyle/>
          <a:p>
            <a:r>
              <a:rPr lang="nl-NL" altLang="en-US" smtClean="0"/>
              <a:t>Bronnen</a:t>
            </a:r>
          </a:p>
        </p:txBody>
      </p:sp>
      <p:sp>
        <p:nvSpPr>
          <p:cNvPr id="3" name="Tijdelijke aanduiding voor inhoud 2"/>
          <p:cNvSpPr>
            <a:spLocks noGrp="1"/>
          </p:cNvSpPr>
          <p:nvPr>
            <p:ph idx="1"/>
          </p:nvPr>
        </p:nvSpPr>
        <p:spPr>
          <a:xfrm>
            <a:off x="762000" y="1219200"/>
            <a:ext cx="7986713" cy="2133600"/>
          </a:xfrm>
        </p:spPr>
        <p:txBody>
          <a:bodyPr/>
          <a:lstStyle/>
          <a:p>
            <a:pPr>
              <a:defRPr/>
            </a:pPr>
            <a:r>
              <a:rPr lang="nl-NL" dirty="0" smtClean="0"/>
              <a:t>Afbeeldingen van internet geraadpleegd op 5-10-2015</a:t>
            </a:r>
          </a:p>
          <a:p>
            <a:pPr>
              <a:defRPr/>
            </a:pPr>
            <a:r>
              <a:rPr lang="nl-NL" dirty="0" smtClean="0"/>
              <a:t>Wetenschappelijke literatuur:</a:t>
            </a:r>
          </a:p>
          <a:p>
            <a:pPr lvl="1">
              <a:defRPr/>
            </a:pPr>
            <a:r>
              <a:rPr lang="nl-NL" sz="1800" dirty="0" err="1" smtClean="0"/>
              <a:t>Bolignon</a:t>
            </a:r>
            <a:r>
              <a:rPr lang="nl-NL" sz="1800" dirty="0" smtClean="0"/>
              <a:t> et al. 2014, </a:t>
            </a:r>
            <a:r>
              <a:rPr lang="en-US" sz="1800" i="1" dirty="0" smtClean="0"/>
              <a:t>Research Journal of </a:t>
            </a:r>
            <a:r>
              <a:rPr lang="en-US" sz="1800" i="1" dirty="0" err="1" smtClean="0"/>
              <a:t>Phytochemistry</a:t>
            </a:r>
            <a:r>
              <a:rPr lang="en-US" sz="1800" i="1" dirty="0" smtClean="0"/>
              <a:t>, 8: 16-20</a:t>
            </a:r>
            <a:endParaRPr lang="en-GB" sz="1800" b="0" dirty="0"/>
          </a:p>
          <a:p>
            <a:pPr marL="457200" lvl="1" indent="0">
              <a:buFontTx/>
              <a:buNone/>
              <a:defRPr/>
            </a:pPr>
            <a:endParaRPr lang="en-GB" sz="1800" b="0" dirty="0" smtClean="0">
              <a:ea typeface="msgothic" charset="0"/>
              <a:cs typeface="msgothic" charset="0"/>
            </a:endParaRPr>
          </a:p>
          <a:p>
            <a:pPr lvl="1">
              <a:buFontTx/>
              <a:buNone/>
              <a:defRPr/>
            </a:pPr>
            <a:endParaRPr lang="nl-NL" b="0" dirty="0" smtClean="0"/>
          </a:p>
          <a:p>
            <a:pPr lvl="1">
              <a:defRPr/>
            </a:pPr>
            <a:endParaRPr lang="en-US" dirty="0" smtClean="0"/>
          </a:p>
          <a:p>
            <a:pPr lvl="1">
              <a:defRPr/>
            </a:pPr>
            <a:endParaRPr lang="en-US" dirty="0" smtClean="0"/>
          </a:p>
          <a:p>
            <a:pPr lvl="1">
              <a:defRPr/>
            </a:pPr>
            <a:endParaRPr lang="nl-NL" dirty="0" smtClean="0"/>
          </a:p>
          <a:p>
            <a:pPr lvl="1">
              <a:defRPr/>
            </a:pPr>
            <a:endParaRPr lang="nl-NL" dirty="0" smtClean="0"/>
          </a:p>
          <a:p>
            <a:pPr>
              <a:defRPr/>
            </a:pPr>
            <a:endParaRPr lang="nl-NL" dirty="0"/>
          </a:p>
        </p:txBody>
      </p:sp>
      <p:sp>
        <p:nvSpPr>
          <p:cNvPr id="4" name="Tijdelijke aanduiding voor inhoud 2"/>
          <p:cNvSpPr txBox="1">
            <a:spLocks/>
          </p:cNvSpPr>
          <p:nvPr/>
        </p:nvSpPr>
        <p:spPr bwMode="auto">
          <a:xfrm>
            <a:off x="0" y="6381750"/>
            <a:ext cx="5364163" cy="476250"/>
          </a:xfrm>
          <a:prstGeom prst="rect">
            <a:avLst/>
          </a:prstGeom>
          <a:noFill/>
          <a:ln w="9525">
            <a:noFill/>
            <a:miter lim="800000"/>
            <a:headEnd/>
            <a:tailEnd/>
          </a:ln>
        </p:spPr>
        <p:txBody>
          <a:bodyPr/>
          <a:lstStyle/>
          <a:p>
            <a:pPr marL="342900" indent="-342900">
              <a:spcBef>
                <a:spcPct val="20000"/>
              </a:spcBef>
              <a:buClr>
                <a:srgbClr val="FFFF00"/>
              </a:buClr>
              <a:defRPr/>
            </a:pPr>
            <a:r>
              <a:rPr lang="nl-NL" sz="2000" kern="0" dirty="0">
                <a:latin typeface="+mn-lt"/>
              </a:rPr>
              <a:t>Copyright @ I. Paffen, HAN</a:t>
            </a:r>
          </a:p>
          <a:p>
            <a:pPr marL="342900" indent="-342900">
              <a:spcBef>
                <a:spcPct val="20000"/>
              </a:spcBef>
              <a:buClr>
                <a:srgbClr val="FFFF00"/>
              </a:buClr>
              <a:buFont typeface="Wingdings" pitchFamily="2" charset="2"/>
              <a:buChar char="Ø"/>
              <a:defRPr/>
            </a:pPr>
            <a:endParaRPr lang="nl-NL" sz="2000" kern="0" dirty="0">
              <a:latin typeface="+mn-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GB" altLang="en-US" smtClean="0"/>
              <a:t>Chemical complexity</a:t>
            </a:r>
          </a:p>
        </p:txBody>
      </p:sp>
      <p:sp>
        <p:nvSpPr>
          <p:cNvPr id="10243" name="Rectangle 3"/>
          <p:cNvSpPr>
            <a:spLocks noGrp="1" noChangeArrowheads="1"/>
          </p:cNvSpPr>
          <p:nvPr>
            <p:ph type="body" idx="1"/>
          </p:nvPr>
        </p:nvSpPr>
        <p:spPr>
          <a:xfrm>
            <a:off x="685800" y="1143000"/>
            <a:ext cx="7772400" cy="4876800"/>
          </a:xfrm>
        </p:spPr>
        <p:txBody>
          <a:bodyPr/>
          <a:lstStyle/>
          <a:p>
            <a:pPr>
              <a:spcBef>
                <a:spcPct val="50000"/>
              </a:spcBef>
              <a:spcAft>
                <a:spcPct val="20000"/>
              </a:spcAft>
            </a:pPr>
            <a:r>
              <a:rPr lang="en-US" altLang="en-US" sz="2400" smtClean="0">
                <a:solidFill>
                  <a:srgbClr val="FFFF00"/>
                </a:solidFill>
              </a:rPr>
              <a:t>Large diversity in metabolites</a:t>
            </a:r>
          </a:p>
          <a:p>
            <a:pPr lvl="1">
              <a:spcBef>
                <a:spcPct val="50000"/>
              </a:spcBef>
              <a:spcAft>
                <a:spcPct val="20000"/>
              </a:spcAft>
            </a:pPr>
            <a:r>
              <a:rPr lang="en-US" altLang="en-US" smtClean="0"/>
              <a:t>probably ~200.000 metabolites in plant kingdom</a:t>
            </a:r>
          </a:p>
          <a:p>
            <a:pPr lvl="1">
              <a:spcBef>
                <a:spcPct val="50000"/>
              </a:spcBef>
              <a:spcAft>
                <a:spcPct val="20000"/>
              </a:spcAft>
            </a:pPr>
            <a:r>
              <a:rPr lang="en-US" altLang="en-US" smtClean="0"/>
              <a:t>probably  ~20.000 metabolites per plant</a:t>
            </a:r>
          </a:p>
          <a:p>
            <a:pPr>
              <a:spcBef>
                <a:spcPct val="50000"/>
              </a:spcBef>
              <a:spcAft>
                <a:spcPct val="20000"/>
              </a:spcAft>
            </a:pPr>
            <a:r>
              <a:rPr lang="en-US" altLang="en-US" sz="2400" smtClean="0">
                <a:solidFill>
                  <a:srgbClr val="FFFF00"/>
                </a:solidFill>
              </a:rPr>
              <a:t>Different metabolites, different characteristics</a:t>
            </a:r>
          </a:p>
          <a:p>
            <a:pPr lvl="1">
              <a:spcBef>
                <a:spcPct val="50000"/>
              </a:spcBef>
              <a:spcAft>
                <a:spcPct val="20000"/>
              </a:spcAft>
            </a:pPr>
            <a:r>
              <a:rPr lang="en-US" altLang="en-US" smtClean="0"/>
              <a:t>Volatile</a:t>
            </a:r>
          </a:p>
          <a:p>
            <a:pPr lvl="1">
              <a:spcBef>
                <a:spcPct val="50000"/>
              </a:spcBef>
              <a:spcAft>
                <a:spcPct val="20000"/>
              </a:spcAft>
            </a:pPr>
            <a:r>
              <a:rPr lang="en-US" altLang="en-US" smtClean="0"/>
              <a:t>Non-volatile: polar, semi-polar and apolar</a:t>
            </a:r>
          </a:p>
          <a:p>
            <a:pPr>
              <a:spcBef>
                <a:spcPct val="50000"/>
              </a:spcBef>
              <a:spcAft>
                <a:spcPct val="20000"/>
              </a:spcAft>
            </a:pPr>
            <a:r>
              <a:rPr lang="en-US" altLang="en-US" sz="2400" smtClean="0">
                <a:solidFill>
                  <a:srgbClr val="FFFF00"/>
                </a:solidFill>
              </a:rPr>
              <a:t>Different analytical methods are needed!</a:t>
            </a:r>
          </a:p>
          <a:p>
            <a:pPr eaLnBrk="1" hangingPunct="1"/>
            <a:endParaRPr lang="en-GB" altLang="en-US" sz="2400" smtClean="0">
              <a:solidFill>
                <a:srgbClr val="FFFF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152400"/>
            <a:ext cx="8001000" cy="762000"/>
          </a:xfrm>
        </p:spPr>
        <p:txBody>
          <a:bodyPr/>
          <a:lstStyle/>
          <a:p>
            <a:pPr eaLnBrk="1" hangingPunct="1"/>
            <a:r>
              <a:rPr lang="en-GB" altLang="en-US" smtClean="0"/>
              <a:t>Dynamical range + Dynamical flux</a:t>
            </a:r>
          </a:p>
        </p:txBody>
      </p:sp>
      <p:pic>
        <p:nvPicPr>
          <p:cNvPr id="11267" name="Picture 6" descr="D:\My Documents\Ingrid\SB-webpage-copy\datgen\metabolomics\pictures\Weckwerth-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0"/>
            <a:ext cx="792480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kstvak 1"/>
          <p:cNvSpPr txBox="1">
            <a:spLocks noChangeArrowheads="1"/>
          </p:cNvSpPr>
          <p:nvPr/>
        </p:nvSpPr>
        <p:spPr bwMode="auto">
          <a:xfrm>
            <a:off x="8126413" y="6488113"/>
            <a:ext cx="889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nl-NL" altLang="en-US" sz="1600" b="0"/>
              <a:t>I.Paffen</a:t>
            </a:r>
            <a:endParaRPr lang="en-GB" altLang="en-US" sz="1600" b="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GB" altLang="en-US" smtClean="0"/>
              <a:t>What is the difficulty with measuring metabolites ?</a:t>
            </a:r>
          </a:p>
        </p:txBody>
      </p:sp>
      <p:sp>
        <p:nvSpPr>
          <p:cNvPr id="13315" name="Rectangle 3"/>
          <p:cNvSpPr>
            <a:spLocks noGrp="1" noChangeArrowheads="1"/>
          </p:cNvSpPr>
          <p:nvPr>
            <p:ph type="body" idx="1"/>
          </p:nvPr>
        </p:nvSpPr>
        <p:spPr>
          <a:xfrm>
            <a:off x="381000" y="1676400"/>
            <a:ext cx="8382000" cy="4191000"/>
          </a:xfrm>
        </p:spPr>
        <p:txBody>
          <a:bodyPr/>
          <a:lstStyle/>
          <a:p>
            <a:pPr eaLnBrk="1" hangingPunct="1"/>
            <a:r>
              <a:rPr lang="en-US" altLang="en-US" sz="2400" smtClean="0"/>
              <a:t>Chemical complexity</a:t>
            </a:r>
          </a:p>
          <a:p>
            <a:pPr eaLnBrk="1" hangingPunct="1"/>
            <a:endParaRPr lang="en-US" altLang="en-US" sz="2400" smtClean="0"/>
          </a:p>
          <a:p>
            <a:pPr eaLnBrk="1" hangingPunct="1"/>
            <a:r>
              <a:rPr lang="en-US" altLang="en-US" sz="2400" smtClean="0"/>
              <a:t>Dynamic range</a:t>
            </a:r>
          </a:p>
          <a:p>
            <a:pPr eaLnBrk="1" hangingPunct="1"/>
            <a:endParaRPr lang="en-US" altLang="en-US" sz="2400" smtClean="0"/>
          </a:p>
          <a:p>
            <a:pPr eaLnBrk="1" hangingPunct="1"/>
            <a:r>
              <a:rPr lang="en-US" altLang="en-US" sz="2400" smtClean="0"/>
              <a:t>Dynamic flux</a:t>
            </a:r>
          </a:p>
          <a:p>
            <a:pPr eaLnBrk="1" hangingPunct="1"/>
            <a:endParaRPr lang="en-US" altLang="en-US" sz="2400" smtClean="0"/>
          </a:p>
          <a:p>
            <a:pPr eaLnBrk="1" hangingPunct="1"/>
            <a:r>
              <a:rPr lang="en-US" altLang="en-US" sz="2400" smtClean="0"/>
              <a:t>Non-linear with annotated gene and protein databases</a:t>
            </a:r>
          </a:p>
          <a:p>
            <a:pPr eaLnBrk="1" hangingPunct="1">
              <a:buFont typeface="Wingdings" panose="05000000000000000000" pitchFamily="2" charset="2"/>
              <a:buNone/>
            </a:pPr>
            <a:endParaRPr lang="en-GB" altLang="en-US" sz="240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074"/>
          <p:cNvSpPr>
            <a:spLocks noGrp="1" noChangeArrowheads="1"/>
          </p:cNvSpPr>
          <p:nvPr>
            <p:ph type="title"/>
          </p:nvPr>
        </p:nvSpPr>
        <p:spPr/>
        <p:txBody>
          <a:bodyPr/>
          <a:lstStyle/>
          <a:p>
            <a:pPr eaLnBrk="1" hangingPunct="1"/>
            <a:r>
              <a:rPr lang="en-GB" altLang="en-US" smtClean="0"/>
              <a:t>Data generation</a:t>
            </a:r>
          </a:p>
        </p:txBody>
      </p:sp>
      <p:sp>
        <p:nvSpPr>
          <p:cNvPr id="15363" name="Rectangle 3075"/>
          <p:cNvSpPr>
            <a:spLocks noGrp="1" noChangeArrowheads="1"/>
          </p:cNvSpPr>
          <p:nvPr>
            <p:ph type="body" idx="1"/>
          </p:nvPr>
        </p:nvSpPr>
        <p:spPr>
          <a:xfrm>
            <a:off x="1187450" y="1844675"/>
            <a:ext cx="7162800" cy="3352800"/>
          </a:xfrm>
        </p:spPr>
        <p:txBody>
          <a:bodyPr/>
          <a:lstStyle/>
          <a:p>
            <a:pPr eaLnBrk="1" hangingPunct="1"/>
            <a:r>
              <a:rPr lang="en-US" altLang="en-US" sz="2400" smtClean="0">
                <a:solidFill>
                  <a:srgbClr val="FFFF00"/>
                </a:solidFill>
              </a:rPr>
              <a:t>Metabolomics</a:t>
            </a:r>
          </a:p>
          <a:p>
            <a:pPr lvl="1" eaLnBrk="1" hangingPunct="1"/>
            <a:r>
              <a:rPr lang="en-US" altLang="en-US" smtClean="0"/>
              <a:t>Profiling all metabolites + identification</a:t>
            </a:r>
          </a:p>
          <a:p>
            <a:pPr eaLnBrk="1" hangingPunct="1"/>
            <a:r>
              <a:rPr lang="en-GB" altLang="en-US" sz="2400" smtClean="0">
                <a:solidFill>
                  <a:srgbClr val="FFFF00"/>
                </a:solidFill>
              </a:rPr>
              <a:t>Metabolite target analysis</a:t>
            </a:r>
            <a:r>
              <a:rPr lang="en-GB" altLang="en-US" sz="2400" smtClean="0"/>
              <a:t> </a:t>
            </a:r>
          </a:p>
          <a:p>
            <a:pPr lvl="1" eaLnBrk="1" hangingPunct="1"/>
            <a:r>
              <a:rPr lang="en-GB" altLang="en-US" smtClean="0"/>
              <a:t>Just a few known specific compounds</a:t>
            </a:r>
            <a:endParaRPr lang="en-US" altLang="en-US" smtClean="0"/>
          </a:p>
          <a:p>
            <a:pPr eaLnBrk="1" hangingPunct="1"/>
            <a:r>
              <a:rPr lang="en-US" altLang="en-US" sz="2400" smtClean="0">
                <a:solidFill>
                  <a:srgbClr val="FFFF00"/>
                </a:solidFill>
              </a:rPr>
              <a:t>Metabolite profiling</a:t>
            </a:r>
          </a:p>
          <a:p>
            <a:pPr lvl="1" eaLnBrk="1" hangingPunct="1"/>
            <a:r>
              <a:rPr lang="en-GB" altLang="en-US" smtClean="0"/>
              <a:t>Profiling classes of metabolites + identification</a:t>
            </a:r>
            <a:endParaRPr lang="en-US" altLang="en-US" sz="2400" smtClean="0">
              <a:solidFill>
                <a:srgbClr val="FFFF00"/>
              </a:solidFill>
            </a:endParaRPr>
          </a:p>
          <a:p>
            <a:pPr eaLnBrk="1" hangingPunct="1"/>
            <a:r>
              <a:rPr lang="en-US" altLang="en-US" sz="2400" smtClean="0">
                <a:solidFill>
                  <a:srgbClr val="FFFF00"/>
                </a:solidFill>
              </a:rPr>
              <a:t>Metabolite fingerprinting</a:t>
            </a:r>
          </a:p>
          <a:p>
            <a:pPr lvl="1" eaLnBrk="1" hangingPunct="1"/>
            <a:r>
              <a:rPr lang="en-US" altLang="en-US" smtClean="0"/>
              <a:t>Profiling classes of metabolites + no identification</a:t>
            </a:r>
          </a:p>
          <a:p>
            <a:pPr eaLnBrk="1" hangingPunct="1"/>
            <a:endParaRPr lang="en-GB" altLang="en-US"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
          <p:cNvSpPr>
            <a:spLocks noGrp="1"/>
          </p:cNvSpPr>
          <p:nvPr>
            <p:ph type="title"/>
          </p:nvPr>
        </p:nvSpPr>
        <p:spPr/>
        <p:txBody>
          <a:bodyPr/>
          <a:lstStyle/>
          <a:p>
            <a:endParaRPr lang="en-US" altLang="en-US" smtClean="0"/>
          </a:p>
        </p:txBody>
      </p:sp>
      <p:pic>
        <p:nvPicPr>
          <p:cNvPr id="17411"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7950" y="88900"/>
            <a:ext cx="8064500" cy="6735763"/>
          </a:xfrm>
        </p:spPr>
      </p:pic>
      <p:pic>
        <p:nvPicPr>
          <p:cNvPr id="5" name="Afbeelding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3197225"/>
            <a:ext cx="6630987"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kstvak 5"/>
          <p:cNvSpPr txBox="1">
            <a:spLocks noChangeArrowheads="1"/>
          </p:cNvSpPr>
          <p:nvPr/>
        </p:nvSpPr>
        <p:spPr bwMode="auto">
          <a:xfrm>
            <a:off x="611188" y="96838"/>
            <a:ext cx="5886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en-US" altLang="en-US" sz="1400">
                <a:solidFill>
                  <a:schemeClr val="tx1"/>
                </a:solidFill>
              </a:rPr>
              <a:t>GC-MS Analysis of </a:t>
            </a:r>
            <a:r>
              <a:rPr lang="en-US" altLang="en-US" sz="1400" i="1">
                <a:solidFill>
                  <a:schemeClr val="tx1"/>
                </a:solidFill>
              </a:rPr>
              <a:t>Scutia buxifolia</a:t>
            </a:r>
            <a:r>
              <a:rPr lang="en-US" altLang="en-US" sz="1400">
                <a:solidFill>
                  <a:schemeClr val="tx1"/>
                </a:solidFill>
              </a:rPr>
              <a:t> Reissek Leaves and Stem Bark </a:t>
            </a:r>
            <a:endParaRPr lang="en-GB" altLang="en-US" sz="1400">
              <a:solidFill>
                <a:schemeClr val="tx1"/>
              </a:solidFill>
            </a:endParaRPr>
          </a:p>
        </p:txBody>
      </p:sp>
      <p:sp>
        <p:nvSpPr>
          <p:cNvPr id="17414" name="Tekstvak 6"/>
          <p:cNvSpPr txBox="1">
            <a:spLocks noChangeArrowheads="1"/>
          </p:cNvSpPr>
          <p:nvPr/>
        </p:nvSpPr>
        <p:spPr bwMode="auto">
          <a:xfrm>
            <a:off x="611188" y="303213"/>
            <a:ext cx="50879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bg1"/>
                </a:solidFill>
                <a:latin typeface="Arial" panose="020B0604020202020204" pitchFamily="34" charset="0"/>
              </a:defRPr>
            </a:lvl1pPr>
            <a:lvl2pPr marL="742950" indent="-285750">
              <a:defRPr sz="2800" b="1">
                <a:solidFill>
                  <a:schemeClr val="bg1"/>
                </a:solidFill>
                <a:latin typeface="Arial" panose="020B0604020202020204" pitchFamily="34" charset="0"/>
              </a:defRPr>
            </a:lvl2pPr>
            <a:lvl3pPr marL="1143000" indent="-228600">
              <a:defRPr sz="2800" b="1">
                <a:solidFill>
                  <a:schemeClr val="bg1"/>
                </a:solidFill>
                <a:latin typeface="Arial" panose="020B0604020202020204" pitchFamily="34" charset="0"/>
              </a:defRPr>
            </a:lvl3pPr>
            <a:lvl4pPr marL="1600200" indent="-228600">
              <a:defRPr sz="2800" b="1">
                <a:solidFill>
                  <a:schemeClr val="bg1"/>
                </a:solidFill>
                <a:latin typeface="Arial" panose="020B0604020202020204" pitchFamily="34" charset="0"/>
              </a:defRPr>
            </a:lvl4pPr>
            <a:lvl5pPr marL="2057400" indent="-228600">
              <a:defRPr sz="2800" b="1">
                <a:solidFill>
                  <a:schemeClr val="bg1"/>
                </a:solidFill>
                <a:latin typeface="Arial" panose="020B0604020202020204" pitchFamily="34" charset="0"/>
              </a:defRPr>
            </a:lvl5pPr>
            <a:lvl6pPr marL="2514600" indent="-228600" eaLnBrk="0" fontAlgn="base" hangingPunct="0">
              <a:spcBef>
                <a:spcPct val="0"/>
              </a:spcBef>
              <a:spcAft>
                <a:spcPct val="0"/>
              </a:spcAft>
              <a:defRPr sz="2800" b="1">
                <a:solidFill>
                  <a:schemeClr val="bg1"/>
                </a:solidFill>
                <a:latin typeface="Arial" panose="020B0604020202020204" pitchFamily="34" charset="0"/>
              </a:defRPr>
            </a:lvl6pPr>
            <a:lvl7pPr marL="2971800" indent="-228600" eaLnBrk="0" fontAlgn="base" hangingPunct="0">
              <a:spcBef>
                <a:spcPct val="0"/>
              </a:spcBef>
              <a:spcAft>
                <a:spcPct val="0"/>
              </a:spcAft>
              <a:defRPr sz="2800" b="1">
                <a:solidFill>
                  <a:schemeClr val="bg1"/>
                </a:solidFill>
                <a:latin typeface="Arial" panose="020B0604020202020204" pitchFamily="34" charset="0"/>
              </a:defRPr>
            </a:lvl7pPr>
            <a:lvl8pPr marL="3429000" indent="-228600" eaLnBrk="0" fontAlgn="base" hangingPunct="0">
              <a:spcBef>
                <a:spcPct val="0"/>
              </a:spcBef>
              <a:spcAft>
                <a:spcPct val="0"/>
              </a:spcAft>
              <a:defRPr sz="2800" b="1">
                <a:solidFill>
                  <a:schemeClr val="bg1"/>
                </a:solidFill>
                <a:latin typeface="Arial" panose="020B0604020202020204" pitchFamily="34" charset="0"/>
              </a:defRPr>
            </a:lvl8pPr>
            <a:lvl9pPr marL="3886200" indent="-228600" eaLnBrk="0" fontAlgn="base" hangingPunct="0">
              <a:spcBef>
                <a:spcPct val="0"/>
              </a:spcBef>
              <a:spcAft>
                <a:spcPct val="0"/>
              </a:spcAft>
              <a:defRPr sz="2800" b="1">
                <a:solidFill>
                  <a:schemeClr val="bg1"/>
                </a:solidFill>
                <a:latin typeface="Arial" panose="020B0604020202020204" pitchFamily="34" charset="0"/>
              </a:defRPr>
            </a:lvl9pPr>
          </a:lstStyle>
          <a:p>
            <a:r>
              <a:rPr lang="nl-NL" altLang="en-US" sz="1200">
                <a:solidFill>
                  <a:schemeClr val="tx1"/>
                </a:solidFill>
              </a:rPr>
              <a:t>Bolignon et al. 2014, </a:t>
            </a:r>
            <a:r>
              <a:rPr lang="en-US" altLang="en-US" sz="1200" i="1">
                <a:solidFill>
                  <a:schemeClr val="tx1"/>
                </a:solidFill>
              </a:rPr>
              <a:t>Research Journal of Phytochemistry, 8: 16-20.</a:t>
            </a:r>
            <a:r>
              <a:rPr lang="en-US" altLang="en-US" sz="1200">
                <a:solidFill>
                  <a:schemeClr val="tx1"/>
                </a:solidFill>
              </a:rPr>
              <a:t/>
            </a:r>
            <a:br>
              <a:rPr lang="en-US" altLang="en-US" sz="1200">
                <a:solidFill>
                  <a:schemeClr val="tx1"/>
                </a:solidFill>
              </a:rPr>
            </a:br>
            <a:r>
              <a:rPr lang="nl-NL" altLang="en-US" sz="1200">
                <a:solidFill>
                  <a:schemeClr val="tx1"/>
                </a:solidFill>
              </a:rPr>
              <a:t> </a:t>
            </a:r>
            <a:endParaRPr lang="en-GB" altLang="en-US" sz="1200">
              <a:solidFill>
                <a:schemeClr val="tx1"/>
              </a:solidFill>
            </a:endParaRPr>
          </a:p>
        </p:txBody>
      </p:sp>
      <p:pic>
        <p:nvPicPr>
          <p:cNvPr id="17415" name="Afbeelding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4238" y="0"/>
            <a:ext cx="1936750"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uisstijl WUR-blauw">
  <a:themeElements>
    <a:clrScheme name="Huisstijl WUR-blau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Huisstijl WUR-blauw">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1"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1" i="0" u="none" strike="noStrike" cap="none" normalizeH="0" baseline="0" smtClean="0">
            <a:ln>
              <a:noFill/>
            </a:ln>
            <a:solidFill>
              <a:schemeClr val="bg1"/>
            </a:solidFill>
            <a:effectLst/>
            <a:latin typeface="Arial" pitchFamily="34" charset="0"/>
          </a:defRPr>
        </a:defPPr>
      </a:lstStyle>
    </a:lnDef>
  </a:objectDefaults>
  <a:extraClrSchemeLst>
    <a:extraClrScheme>
      <a:clrScheme name="Huisstijl WUR-blau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uisstijl WUR-blau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uisstijl WUR-blau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uisstijl WUR-blau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uisstijl WUR-blau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uisstijl WUR-blau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uisstijl WUR-blau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889F23EBFF244380F34F54053B680D" ma:contentTypeVersion="2" ma:contentTypeDescription="Een nieuw document maken." ma:contentTypeScope="" ma:versionID="ce15c59aaac0b3ac10059ab68094b03a">
  <xsd:schema xmlns:xsd="http://www.w3.org/2001/XMLSchema" xmlns:p="http://schemas.microsoft.com/office/2006/metadata/properties" xmlns:ns2="81983652-0a76-4ff7-ac5d-71be6c7e265a" targetNamespace="http://schemas.microsoft.com/office/2006/metadata/properties" ma:root="true" ma:fieldsID="c4abd1fc3e7dac04865acc835321a2a5" ns2:_="">
    <xsd:import namespace="81983652-0a76-4ff7-ac5d-71be6c7e265a"/>
    <xsd:element name="properties">
      <xsd:complexType>
        <xsd:sequence>
          <xsd:element name="documentManagement">
            <xsd:complexType>
              <xsd:all>
                <xsd:element ref="ns2:Auteur" minOccurs="0"/>
                <xsd:element ref="ns2:Copyright" minOccurs="0"/>
              </xsd:all>
            </xsd:complexType>
          </xsd:element>
        </xsd:sequence>
      </xsd:complexType>
    </xsd:element>
  </xsd:schema>
  <xsd:schema xmlns:xsd="http://www.w3.org/2001/XMLSchema" xmlns:dms="http://schemas.microsoft.com/office/2006/documentManagement/types" targetNamespace="81983652-0a76-4ff7-ac5d-71be6c7e265a" elementFormDefault="qualified">
    <xsd:import namespace="http://schemas.microsoft.com/office/2006/documentManagement/types"/>
    <xsd:element name="Auteur" ma:index="8" nillable="true" ma:displayName="Auteur" ma:internalName="Auteur">
      <xsd:simpleType>
        <xsd:restriction base="dms:Text">
          <xsd:maxLength value="255"/>
        </xsd:restriction>
      </xsd:simpleType>
    </xsd:element>
    <xsd:element name="Copyright" ma:index="9" nillable="true" ma:displayName="Copyright" ma:internalName="Copyrigh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Copyright xmlns="81983652-0a76-4ff7-ac5d-71be6c7e265a" xsi:nil="true"/>
    <Auteur xmlns="81983652-0a76-4ff7-ac5d-71be6c7e265a" xsi:nil="true"/>
  </documentManagement>
</p:properties>
</file>

<file path=customXml/itemProps1.xml><?xml version="1.0" encoding="utf-8"?>
<ds:datastoreItem xmlns:ds="http://schemas.openxmlformats.org/officeDocument/2006/customXml" ds:itemID="{AB89D90D-8B58-4063-9DD4-74A4FF7A41B7}"/>
</file>

<file path=customXml/itemProps2.xml><?xml version="1.0" encoding="utf-8"?>
<ds:datastoreItem xmlns:ds="http://schemas.openxmlformats.org/officeDocument/2006/customXml" ds:itemID="{A8883605-0826-4358-A016-D88B61DB478C}"/>
</file>

<file path=customXml/itemProps3.xml><?xml version="1.0" encoding="utf-8"?>
<ds:datastoreItem xmlns:ds="http://schemas.openxmlformats.org/officeDocument/2006/customXml" ds:itemID="{C2126A78-46A1-4AC5-BBBF-889CFE58D002}"/>
</file>

<file path=docProps/app.xml><?xml version="1.0" encoding="utf-8"?>
<Properties xmlns="http://schemas.openxmlformats.org/officeDocument/2006/extended-properties" xmlns:vt="http://schemas.openxmlformats.org/officeDocument/2006/docPropsVTypes">
  <Template>C:\Documents and Settings\rient001\Application Data\Microsoft\Templates\Huisstyl\Huisstijl WUR-blauw.pot</Template>
  <TotalTime>0</TotalTime>
  <Words>5345</Words>
  <Application>Microsoft Office PowerPoint</Application>
  <PresentationFormat>Diavoorstelling (4:3)</PresentationFormat>
  <Paragraphs>447</Paragraphs>
  <Slides>41</Slides>
  <Notes>36</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41</vt:i4>
      </vt:variant>
    </vt:vector>
  </HeadingPairs>
  <TitlesOfParts>
    <vt:vector size="51" baseType="lpstr">
      <vt:lpstr>Arial Unicode MS</vt:lpstr>
      <vt:lpstr>System</vt:lpstr>
      <vt:lpstr>Arial</vt:lpstr>
      <vt:lpstr>msgothic</vt:lpstr>
      <vt:lpstr>Wingdings</vt:lpstr>
      <vt:lpstr>Courier New</vt:lpstr>
      <vt:lpstr>Symbol</vt:lpstr>
      <vt:lpstr>Times New Roman</vt:lpstr>
      <vt:lpstr>Verdana</vt:lpstr>
      <vt:lpstr>Huisstijl WUR-blauw</vt:lpstr>
      <vt:lpstr>Metabolomics Data generation</vt:lpstr>
      <vt:lpstr>PowerPoint-presentatie</vt:lpstr>
      <vt:lpstr>What is the difficulty with measuring metabolites ?</vt:lpstr>
      <vt:lpstr>Chemical complexity</vt:lpstr>
      <vt:lpstr>Chemical complexity</vt:lpstr>
      <vt:lpstr>Dynamical range + Dynamical flux</vt:lpstr>
      <vt:lpstr>What is the difficulty with measuring metabolites ?</vt:lpstr>
      <vt:lpstr>Data generation</vt:lpstr>
      <vt:lpstr>PowerPoint-presentatie</vt:lpstr>
      <vt:lpstr>Metabolomics Flowscheme</vt:lpstr>
      <vt:lpstr>Biological and technical variation</vt:lpstr>
      <vt:lpstr>Biological and technical variation</vt:lpstr>
      <vt:lpstr>Metabolomics Flowscheme</vt:lpstr>
      <vt:lpstr>Analytical techniques</vt:lpstr>
      <vt:lpstr>Sensitivity of analytical techniques</vt:lpstr>
      <vt:lpstr>LC-MS / GC-MS</vt:lpstr>
      <vt:lpstr>GC-MS</vt:lpstr>
      <vt:lpstr>GC-MS</vt:lpstr>
      <vt:lpstr>GC-MS – data analysis</vt:lpstr>
      <vt:lpstr>GC-MS – compound identification</vt:lpstr>
      <vt:lpstr>Mass Spectrum of Methanol</vt:lpstr>
      <vt:lpstr>Metabolomics Flowscheme</vt:lpstr>
      <vt:lpstr>Mass accuracy</vt:lpstr>
      <vt:lpstr>Mass resolution</vt:lpstr>
      <vt:lpstr>Metabolomics Flowscheme</vt:lpstr>
      <vt:lpstr>Data analysis</vt:lpstr>
      <vt:lpstr>Processing output – Baseline correction</vt:lpstr>
      <vt:lpstr>Processing output – Sample Alignment </vt:lpstr>
      <vt:lpstr>Processing output – Sample Alignment</vt:lpstr>
      <vt:lpstr>Processing output – Sample Alignment</vt:lpstr>
      <vt:lpstr>GC-MS – compound identification</vt:lpstr>
      <vt:lpstr>Processing output - Deconvolution </vt:lpstr>
      <vt:lpstr>Deconvolution example</vt:lpstr>
      <vt:lpstr>PowerPoint-presentatie</vt:lpstr>
      <vt:lpstr>PowerPoint-presentatie</vt:lpstr>
      <vt:lpstr>PowerPoint-presentatie</vt:lpstr>
      <vt:lpstr>PowerPoint-presentatie</vt:lpstr>
      <vt:lpstr>PowerPoint-presentatie</vt:lpstr>
      <vt:lpstr>PowerPoint-presentatie</vt:lpstr>
      <vt:lpstr>PowerPoint-presentatie</vt:lpstr>
      <vt:lpstr>Bronnen</vt:lpstr>
    </vt:vector>
  </TitlesOfParts>
  <Company>WUR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Proteomics – data generation</dc:title>
  <dc:creator>Helpdesk ATV-ICT</dc:creator>
  <cp:lastModifiedBy>Paffen Ingrid</cp:lastModifiedBy>
  <cp:revision>93</cp:revision>
  <dcterms:created xsi:type="dcterms:W3CDTF">2004-07-08T12:45:21Z</dcterms:created>
  <dcterms:modified xsi:type="dcterms:W3CDTF">2015-10-05T09:03:03Z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0x010100A0889F23EBFF244380F34F54053B680D</vt:lpwstr>
  </property>
</Properties>
</file>